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272" r:id="rId6"/>
    <p:sldId id="257" r:id="rId7"/>
    <p:sldId id="259" r:id="rId8"/>
    <p:sldId id="260" r:id="rId9"/>
    <p:sldId id="261" r:id="rId10"/>
    <p:sldId id="262" r:id="rId11"/>
    <p:sldId id="263"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61717" autoAdjust="0"/>
  </p:normalViewPr>
  <p:slideViewPr>
    <p:cSldViewPr snapToGrid="0" snapToObjects="1">
      <p:cViewPr varScale="1">
        <p:scale>
          <a:sx n="56" d="100"/>
          <a:sy n="56" d="100"/>
        </p:scale>
        <p:origin x="2174"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in Jackson" userId="f572b969-e4f5-4724-882f-3c5f18082039" providerId="ADAL" clId="{1A103DD1-3AC3-4866-A51D-BF8DCBA88B8A}"/>
    <pc:docChg chg="modSld">
      <pc:chgData name="Jazmin Jackson" userId="f572b969-e4f5-4724-882f-3c5f18082039" providerId="ADAL" clId="{1A103DD1-3AC3-4866-A51D-BF8DCBA88B8A}" dt="2020-10-16T20:14:38.365" v="0" actId="14826"/>
      <pc:docMkLst>
        <pc:docMk/>
      </pc:docMkLst>
      <pc:sldChg chg="modSp">
        <pc:chgData name="Jazmin Jackson" userId="f572b969-e4f5-4724-882f-3c5f18082039" providerId="ADAL" clId="{1A103DD1-3AC3-4866-A51D-BF8DCBA88B8A}" dt="2020-10-16T20:14:38.365" v="0" actId="14826"/>
        <pc:sldMkLst>
          <pc:docMk/>
          <pc:sldMk cId="4120575675" sldId="258"/>
        </pc:sldMkLst>
        <pc:picChg chg="mod">
          <ac:chgData name="Jazmin Jackson" userId="f572b969-e4f5-4724-882f-3c5f18082039" providerId="ADAL" clId="{1A103DD1-3AC3-4866-A51D-BF8DCBA88B8A}" dt="2020-10-16T20:14:38.365" v="0" actId="14826"/>
          <ac:picMkLst>
            <pc:docMk/>
            <pc:sldMk cId="4120575675" sldId="258"/>
            <ac:picMk id="5" creationId="{00000000-0000-0000-0000-000000000000}"/>
          </ac:picMkLst>
        </pc:picChg>
      </pc:sldChg>
    </pc:docChg>
  </pc:docChgLst>
  <pc:docChgLst>
    <pc:chgData name="Paul Mason" userId="a428ece4f01b0f60" providerId="LiveId" clId="{29053CC6-E41F-4CEB-92B1-153547519000}"/>
    <pc:docChg chg="modSld">
      <pc:chgData name="Paul Mason" userId="a428ece4f01b0f60" providerId="LiveId" clId="{29053CC6-E41F-4CEB-92B1-153547519000}" dt="2020-08-06T21:58:07.961" v="12" actId="20577"/>
      <pc:docMkLst>
        <pc:docMk/>
      </pc:docMkLst>
      <pc:sldChg chg="modNotesTx">
        <pc:chgData name="Paul Mason" userId="a428ece4f01b0f60" providerId="LiveId" clId="{29053CC6-E41F-4CEB-92B1-153547519000}" dt="2020-08-06T21:58:07.961" v="12" actId="20577"/>
        <pc:sldMkLst>
          <pc:docMk/>
          <pc:sldMk cId="3756782287" sldId="263"/>
        </pc:sldMkLst>
      </pc:sldChg>
    </pc:docChg>
  </pc:docChgLst>
  <pc:docChgLst>
    <pc:chgData name="Laura Leka" userId="3c7b6d49-5262-4131-8ab9-4538781ea16d" providerId="ADAL" clId="{B805A478-F72C-48D2-B827-07116B35DE3B}"/>
    <pc:docChg chg="custSel modSld">
      <pc:chgData name="Laura Leka" userId="3c7b6d49-5262-4131-8ab9-4538781ea16d" providerId="ADAL" clId="{B805A478-F72C-48D2-B827-07116B35DE3B}" dt="2020-10-21T17:41:43.561" v="10" actId="20577"/>
      <pc:docMkLst>
        <pc:docMk/>
      </pc:docMkLst>
      <pc:sldChg chg="modNotesTx">
        <pc:chgData name="Laura Leka" userId="3c7b6d49-5262-4131-8ab9-4538781ea16d" providerId="ADAL" clId="{B805A478-F72C-48D2-B827-07116B35DE3B}" dt="2020-10-21T17:41:43.561" v="10" actId="20577"/>
        <pc:sldMkLst>
          <pc:docMk/>
          <pc:sldMk cId="1120798786" sldId="259"/>
        </pc:sldMkLst>
      </pc:sldChg>
    </pc:docChg>
  </pc:docChgLst>
  <pc:docChgLst>
    <pc:chgData name="Paul Mason" userId="a428ece4f01b0f60" providerId="LiveId" clId="{86AD76FB-8EF1-4D0E-AE41-F8534D8F615F}"/>
    <pc:docChg chg="undo redo custSel modSld">
      <pc:chgData name="Paul Mason" userId="a428ece4f01b0f60" providerId="LiveId" clId="{86AD76FB-8EF1-4D0E-AE41-F8534D8F615F}" dt="2020-07-19T22:02:28.881" v="894" actId="6549"/>
      <pc:docMkLst>
        <pc:docMk/>
      </pc:docMkLst>
      <pc:sldChg chg="modNotes modNotesTx">
        <pc:chgData name="Paul Mason" userId="a428ece4f01b0f60" providerId="LiveId" clId="{86AD76FB-8EF1-4D0E-AE41-F8534D8F615F}" dt="2020-07-19T21:19:15.280" v="205" actId="20577"/>
        <pc:sldMkLst>
          <pc:docMk/>
          <pc:sldMk cId="1441733616" sldId="257"/>
        </pc:sldMkLst>
      </pc:sldChg>
      <pc:sldChg chg="modSp mod modNotesTx">
        <pc:chgData name="Paul Mason" userId="a428ece4f01b0f60" providerId="LiveId" clId="{86AD76FB-8EF1-4D0E-AE41-F8534D8F615F}" dt="2020-07-19T22:02:28.881" v="894" actId="6549"/>
        <pc:sldMkLst>
          <pc:docMk/>
          <pc:sldMk cId="4120575675" sldId="258"/>
        </pc:sldMkLst>
        <pc:spChg chg="mod">
          <ac:chgData name="Paul Mason" userId="a428ece4f01b0f60" providerId="LiveId" clId="{86AD76FB-8EF1-4D0E-AE41-F8534D8F615F}" dt="2020-07-19T22:02:28.881" v="894" actId="6549"/>
          <ac:spMkLst>
            <pc:docMk/>
            <pc:sldMk cId="4120575675" sldId="258"/>
            <ac:spMk id="4" creationId="{00000000-0000-0000-0000-000000000000}"/>
          </ac:spMkLst>
        </pc:spChg>
      </pc:sldChg>
      <pc:sldChg chg="modNotesTx">
        <pc:chgData name="Paul Mason" userId="a428ece4f01b0f60" providerId="LiveId" clId="{86AD76FB-8EF1-4D0E-AE41-F8534D8F615F}" dt="2020-07-19T21:24:27.529" v="382" actId="20577"/>
        <pc:sldMkLst>
          <pc:docMk/>
          <pc:sldMk cId="1120798786" sldId="259"/>
        </pc:sldMkLst>
      </pc:sldChg>
      <pc:sldChg chg="modNotesTx">
        <pc:chgData name="Paul Mason" userId="a428ece4f01b0f60" providerId="LiveId" clId="{86AD76FB-8EF1-4D0E-AE41-F8534D8F615F}" dt="2020-07-19T21:26:57.278" v="396" actId="20577"/>
        <pc:sldMkLst>
          <pc:docMk/>
          <pc:sldMk cId="1044572889" sldId="260"/>
        </pc:sldMkLst>
      </pc:sldChg>
      <pc:sldChg chg="modNotesTx">
        <pc:chgData name="Paul Mason" userId="a428ece4f01b0f60" providerId="LiveId" clId="{86AD76FB-8EF1-4D0E-AE41-F8534D8F615F}" dt="2020-07-19T21:38:52.123" v="763" actId="20577"/>
        <pc:sldMkLst>
          <pc:docMk/>
          <pc:sldMk cId="2560515737" sldId="261"/>
        </pc:sldMkLst>
      </pc:sldChg>
      <pc:sldChg chg="modNotes modNotesTx">
        <pc:chgData name="Paul Mason" userId="a428ece4f01b0f60" providerId="LiveId" clId="{86AD76FB-8EF1-4D0E-AE41-F8534D8F615F}" dt="2020-07-19T21:49:03.356" v="797" actId="20577"/>
        <pc:sldMkLst>
          <pc:docMk/>
          <pc:sldMk cId="724725826" sldId="262"/>
        </pc:sldMkLst>
      </pc:sldChg>
      <pc:sldChg chg="modNotesTx">
        <pc:chgData name="Paul Mason" userId="a428ece4f01b0f60" providerId="LiveId" clId="{86AD76FB-8EF1-4D0E-AE41-F8534D8F615F}" dt="2020-07-19T21:50:07.455" v="891" actId="20577"/>
        <pc:sldMkLst>
          <pc:docMk/>
          <pc:sldMk cId="3756782287" sldId="263"/>
        </pc:sldMkLst>
      </pc:sldChg>
      <pc:sldChg chg="modNotes">
        <pc:chgData name="Paul Mason" userId="a428ece4f01b0f60" providerId="LiveId" clId="{86AD76FB-8EF1-4D0E-AE41-F8534D8F615F}" dt="2020-07-19T21:19:58.070" v="315" actId="20577"/>
        <pc:sldMkLst>
          <pc:docMk/>
          <pc:sldMk cId="575683806" sldId="272"/>
        </pc:sldMkLst>
      </pc:sldChg>
    </pc:docChg>
  </pc:docChgLst>
  <pc:docChgLst>
    <pc:chgData name="Paul Mason" userId="a428ece4f01b0f60" providerId="LiveId" clId="{A85274BA-9363-4B15-BDAC-7FB6D94A8014}"/>
    <pc:docChg chg="custSel modSld">
      <pc:chgData name="Paul Mason" userId="a428ece4f01b0f60" providerId="LiveId" clId="{A85274BA-9363-4B15-BDAC-7FB6D94A8014}" dt="2020-09-24T02:36:29.452" v="65" actId="1035"/>
      <pc:docMkLst>
        <pc:docMk/>
      </pc:docMkLst>
      <pc:sldChg chg="modNotesTx">
        <pc:chgData name="Paul Mason" userId="a428ece4f01b0f60" providerId="LiveId" clId="{A85274BA-9363-4B15-BDAC-7FB6D94A8014}" dt="2020-09-23T20:04:03.481" v="1" actId="20577"/>
        <pc:sldMkLst>
          <pc:docMk/>
          <pc:sldMk cId="4120575675" sldId="258"/>
        </pc:sldMkLst>
      </pc:sldChg>
      <pc:sldChg chg="modSp mod">
        <pc:chgData name="Paul Mason" userId="a428ece4f01b0f60" providerId="LiveId" clId="{A85274BA-9363-4B15-BDAC-7FB6D94A8014}" dt="2020-09-23T20:14:54.409" v="22" actId="12"/>
        <pc:sldMkLst>
          <pc:docMk/>
          <pc:sldMk cId="1120798786" sldId="259"/>
        </pc:sldMkLst>
        <pc:spChg chg="mod">
          <ac:chgData name="Paul Mason" userId="a428ece4f01b0f60" providerId="LiveId" clId="{A85274BA-9363-4B15-BDAC-7FB6D94A8014}" dt="2020-09-23T20:14:54.409" v="22" actId="12"/>
          <ac:spMkLst>
            <pc:docMk/>
            <pc:sldMk cId="1120798786" sldId="259"/>
            <ac:spMk id="7" creationId="{00000000-0000-0000-0000-000000000000}"/>
          </ac:spMkLst>
        </pc:spChg>
      </pc:sldChg>
      <pc:sldChg chg="modSp mod">
        <pc:chgData name="Paul Mason" userId="a428ece4f01b0f60" providerId="LiveId" clId="{A85274BA-9363-4B15-BDAC-7FB6D94A8014}" dt="2020-09-23T20:15:23.408" v="35" actId="20577"/>
        <pc:sldMkLst>
          <pc:docMk/>
          <pc:sldMk cId="1044572889" sldId="260"/>
        </pc:sldMkLst>
        <pc:spChg chg="mod">
          <ac:chgData name="Paul Mason" userId="a428ece4f01b0f60" providerId="LiveId" clId="{A85274BA-9363-4B15-BDAC-7FB6D94A8014}" dt="2020-09-23T20:15:23.408" v="35" actId="20577"/>
          <ac:spMkLst>
            <pc:docMk/>
            <pc:sldMk cId="1044572889" sldId="260"/>
            <ac:spMk id="7" creationId="{00000000-0000-0000-0000-000000000000}"/>
          </ac:spMkLst>
        </pc:spChg>
      </pc:sldChg>
      <pc:sldChg chg="modSp mod">
        <pc:chgData name="Paul Mason" userId="a428ece4f01b0f60" providerId="LiveId" clId="{A85274BA-9363-4B15-BDAC-7FB6D94A8014}" dt="2020-09-23T20:42:47.985" v="39" actId="20577"/>
        <pc:sldMkLst>
          <pc:docMk/>
          <pc:sldMk cId="724725826" sldId="262"/>
        </pc:sldMkLst>
        <pc:spChg chg="mod">
          <ac:chgData name="Paul Mason" userId="a428ece4f01b0f60" providerId="LiveId" clId="{A85274BA-9363-4B15-BDAC-7FB6D94A8014}" dt="2020-09-23T20:42:47.985" v="39" actId="20577"/>
          <ac:spMkLst>
            <pc:docMk/>
            <pc:sldMk cId="724725826" sldId="262"/>
            <ac:spMk id="7" creationId="{00000000-0000-0000-0000-000000000000}"/>
          </ac:spMkLst>
        </pc:spChg>
      </pc:sldChg>
      <pc:sldChg chg="addSp delSp modSp mod">
        <pc:chgData name="Paul Mason" userId="a428ece4f01b0f60" providerId="LiveId" clId="{A85274BA-9363-4B15-BDAC-7FB6D94A8014}" dt="2020-09-24T02:36:29.452" v="65" actId="1035"/>
        <pc:sldMkLst>
          <pc:docMk/>
          <pc:sldMk cId="3756782287" sldId="263"/>
        </pc:sldMkLst>
        <pc:spChg chg="del">
          <ac:chgData name="Paul Mason" userId="a428ece4f01b0f60" providerId="LiveId" clId="{A85274BA-9363-4B15-BDAC-7FB6D94A8014}" dt="2020-09-24T02:36:24.924" v="50" actId="478"/>
          <ac:spMkLst>
            <pc:docMk/>
            <pc:sldMk cId="3756782287" sldId="263"/>
            <ac:spMk id="18" creationId="{00000000-0000-0000-0000-000000000000}"/>
          </ac:spMkLst>
        </pc:spChg>
        <pc:spChg chg="mod">
          <ac:chgData name="Paul Mason" userId="a428ece4f01b0f60" providerId="LiveId" clId="{A85274BA-9363-4B15-BDAC-7FB6D94A8014}" dt="2020-09-24T02:36:29.452" v="65" actId="1035"/>
          <ac:spMkLst>
            <pc:docMk/>
            <pc:sldMk cId="3756782287" sldId="263"/>
            <ac:spMk id="19" creationId="{00000000-0000-0000-0000-000000000000}"/>
          </ac:spMkLst>
        </pc:spChg>
        <pc:cxnChg chg="add mod">
          <ac:chgData name="Paul Mason" userId="a428ece4f01b0f60" providerId="LiveId" clId="{A85274BA-9363-4B15-BDAC-7FB6D94A8014}" dt="2020-09-23T20:58:53.109" v="49" actId="14861"/>
          <ac:cxnSpMkLst>
            <pc:docMk/>
            <pc:sldMk cId="3756782287" sldId="263"/>
            <ac:cxnSpMk id="3" creationId="{E6AE9136-7E86-4B60-ACA7-2C47F3789403}"/>
          </ac:cxnSpMkLst>
        </pc:cxnChg>
        <pc:cxnChg chg="add mod">
          <ac:chgData name="Paul Mason" userId="a428ece4f01b0f60" providerId="LiveId" clId="{A85274BA-9363-4B15-BDAC-7FB6D94A8014}" dt="2020-09-23T20:58:53.109" v="49" actId="14861"/>
          <ac:cxnSpMkLst>
            <pc:docMk/>
            <pc:sldMk cId="3756782287" sldId="263"/>
            <ac:cxnSpMk id="14" creationId="{6DD6D7C7-FBD2-4FB2-B6DB-3E939DBBA516}"/>
          </ac:cxnSpMkLst>
        </pc:cxnChg>
      </pc:sldChg>
    </pc:docChg>
  </pc:docChgLst>
  <pc:docChgLst>
    <pc:chgData name="Paul Mason" userId="S::paulmason@ipsasb.org::bc25325f-8af9-448a-ac1c-cc590aae8d97" providerId="AD" clId="Web-{140BA976-F09C-4A64-8290-4C8E3277D65B}"/>
    <pc:docChg chg="modSld">
      <pc:chgData name="Paul Mason" userId="S::paulmason@ipsasb.org::bc25325f-8af9-448a-ac1c-cc590aae8d97" providerId="AD" clId="Web-{140BA976-F09C-4A64-8290-4C8E3277D65B}" dt="2020-07-27T20:56:58.075" v="10" actId="20577"/>
      <pc:docMkLst>
        <pc:docMk/>
      </pc:docMkLst>
      <pc:sldChg chg="modSp">
        <pc:chgData name="Paul Mason" userId="S::paulmason@ipsasb.org::bc25325f-8af9-448a-ac1c-cc590aae8d97" providerId="AD" clId="Web-{140BA976-F09C-4A64-8290-4C8E3277D65B}" dt="2020-07-27T20:56:55.606" v="8" actId="20577"/>
        <pc:sldMkLst>
          <pc:docMk/>
          <pc:sldMk cId="1441733616" sldId="257"/>
        </pc:sldMkLst>
        <pc:spChg chg="mod">
          <ac:chgData name="Paul Mason" userId="S::paulmason@ipsasb.org::bc25325f-8af9-448a-ac1c-cc590aae8d97" providerId="AD" clId="Web-{140BA976-F09C-4A64-8290-4C8E3277D65B}" dt="2020-07-27T20:56:55.606" v="8" actId="20577"/>
          <ac:spMkLst>
            <pc:docMk/>
            <pc:sldMk cId="1441733616" sldId="257"/>
            <ac:spMk id="7" creationId="{00000000-0000-0000-0000-000000000000}"/>
          </ac:spMkLst>
        </pc:spChg>
      </pc:sldChg>
    </pc:docChg>
  </pc:docChgLst>
  <pc:docChgLst>
    <pc:chgData name="Laura Leka" userId="3c7b6d49-5262-4131-8ab9-4538781ea16d" providerId="ADAL" clId="{C4236350-6279-4497-B5D5-902F3F6B1AA0}"/>
    <pc:docChg chg="modSld">
      <pc:chgData name="Laura Leka" userId="3c7b6d49-5262-4131-8ab9-4538781ea16d" providerId="ADAL" clId="{C4236350-6279-4497-B5D5-902F3F6B1AA0}" dt="2020-07-31T14:09:47.491" v="26" actId="20577"/>
      <pc:docMkLst>
        <pc:docMk/>
      </pc:docMkLst>
      <pc:sldChg chg="modNotesTx">
        <pc:chgData name="Laura Leka" userId="3c7b6d49-5262-4131-8ab9-4538781ea16d" providerId="ADAL" clId="{C4236350-6279-4497-B5D5-902F3F6B1AA0}" dt="2020-07-31T14:09:47.491" v="26" actId="20577"/>
        <pc:sldMkLst>
          <pc:docMk/>
          <pc:sldMk cId="3756782287"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427E-9CB6-4329-95B3-E11AC9B85DE4}"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686C2-FC33-4042-83DB-9D6B57510120}" type="slidenum">
              <a:rPr lang="en-GB" smtClean="0"/>
              <a:t>‹#›</a:t>
            </a:fld>
            <a:endParaRPr lang="en-GB"/>
          </a:p>
        </p:txBody>
      </p:sp>
    </p:spTree>
    <p:extLst>
      <p:ext uri="{BB962C8B-B14F-4D97-AF65-F5344CB8AC3E}">
        <p14:creationId xmlns:p14="http://schemas.microsoft.com/office/powerpoint/2010/main" val="177166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covers the hedging and derivatives requirements in IPSAS 29.</a:t>
            </a:r>
          </a:p>
          <a:p>
            <a:endParaRPr lang="en-GB" dirty="0"/>
          </a:p>
          <a:p>
            <a:r>
              <a:rPr lang="en-GB" dirty="0"/>
              <a:t>The IPSASB issued IPSAS 41, </a:t>
            </a:r>
            <a:r>
              <a:rPr lang="en-GB" i="1" dirty="0"/>
              <a:t>Financial Instruments</a:t>
            </a:r>
            <a:r>
              <a:rPr lang="en-GB" i="0" dirty="0"/>
              <a:t>, in August 2018. IPSAS 41 has an effective date of January 1, 2023 (with early adoption permitted) and will supersede IPSAS 29.</a:t>
            </a:r>
          </a:p>
          <a:p>
            <a:endParaRPr lang="en-GB" i="0" dirty="0"/>
          </a:p>
          <a:p>
            <a:r>
              <a:rPr lang="en-GB" i="0" dirty="0"/>
              <a:t>Entities that have yet to adopt the financial instrument standards are advised to adopt IPSAS 41 rather than IPSAS 29, as this will avoid the need for subsequent accounting policy changes. Where participants are from such entities, it is recommended that the training include the Hedging and Derivative (IPSAS 41) presentation and module, not this one.</a:t>
            </a:r>
          </a:p>
          <a:p>
            <a:endParaRPr lang="en-GB" i="0" dirty="0"/>
          </a:p>
          <a:p>
            <a:r>
              <a:rPr lang="en-GB" i="0" dirty="0"/>
              <a:t>This presentation is intended for use with participants whose organizations have adopted , or are in the process of adopting, IPSAS 29. Depending on the purpose of the training, such participants may also benefit from the IPSAS 41 presentation, so that they are aware of the forthcoming changes.</a:t>
            </a:r>
          </a:p>
          <a:p>
            <a:endParaRPr lang="en-GB" i="0" dirty="0"/>
          </a:p>
          <a:p>
            <a:r>
              <a:rPr lang="en-GB" i="0" dirty="0"/>
              <a:t>IPSAS 29 is based on IAS 39 (which has been superseded by IFRS 9). If participants are familiar with IFRS, consider highlighting this issue. IPSAS 41 is based on IFRS 9 (the current IFRS).</a:t>
            </a:r>
            <a:endParaRPr lang="en-GB" dirty="0"/>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1</a:t>
            </a:fld>
            <a:endParaRPr lang="en-GB"/>
          </a:p>
        </p:txBody>
      </p:sp>
    </p:spTree>
    <p:extLst>
      <p:ext uri="{BB962C8B-B14F-4D97-AF65-F5344CB8AC3E}">
        <p14:creationId xmlns:p14="http://schemas.microsoft.com/office/powerpoint/2010/main" val="19386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requirements for hedge accounting are complex and beyond the scope of this material. The intention here is to only give participants an awareness of hedge accounting.</a:t>
            </a:r>
          </a:p>
          <a:p>
            <a:endParaRPr lang="en-GB" dirty="0"/>
          </a:p>
          <a:p>
            <a:r>
              <a:rPr lang="en-GB" dirty="0"/>
              <a:t>Consider the needs of the participants in determining how much of this material to cover.</a:t>
            </a:r>
          </a:p>
        </p:txBody>
      </p:sp>
      <p:sp>
        <p:nvSpPr>
          <p:cNvPr id="4" name="Slide Number Placeholder 3"/>
          <p:cNvSpPr>
            <a:spLocks noGrp="1"/>
          </p:cNvSpPr>
          <p:nvPr>
            <p:ph type="sldNum" sz="quarter" idx="5"/>
          </p:nvPr>
        </p:nvSpPr>
        <p:spPr/>
        <p:txBody>
          <a:bodyPr/>
          <a:lstStyle/>
          <a:p>
            <a:fld id="{8C8686C2-FC33-4042-83DB-9D6B57510120}" type="slidenum">
              <a:rPr lang="en-GB" smtClean="0"/>
              <a:t>2</a:t>
            </a:fld>
            <a:endParaRPr lang="en-GB"/>
          </a:p>
        </p:txBody>
      </p:sp>
    </p:spTree>
    <p:extLst>
      <p:ext uri="{BB962C8B-B14F-4D97-AF65-F5344CB8AC3E}">
        <p14:creationId xmlns:p14="http://schemas.microsoft.com/office/powerpoint/2010/main" val="8278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requirements for hedge accounting are complex and beyond the scope of this material. The intention here is to only give participants an awareness of hedge accounting.</a:t>
            </a:r>
          </a:p>
          <a:p>
            <a:endParaRPr lang="en-GB" dirty="0"/>
          </a:p>
          <a:p>
            <a:pPr marL="266700" indent="-266700"/>
            <a:r>
              <a:rPr lang="en-GB" dirty="0"/>
              <a:t>•	Hedge accounting recognizes the offsetting effects on surplus or deficit of changes in the fair values of the hedging instrument and the hedged item.</a:t>
            </a:r>
          </a:p>
          <a:p>
            <a:pPr marL="266700" indent="-266700"/>
            <a:r>
              <a:rPr lang="en-GB" dirty="0"/>
              <a:t>•	A hedging instrument is a designated derivative or a designated non-derivative financial asset or non- derivative financial liability whose fair value or cash flows are expected to offset changes in the fair value or cash flows of a designated hedged item.</a:t>
            </a:r>
          </a:p>
          <a:p>
            <a:pPr marL="266700" indent="-266700"/>
            <a:r>
              <a:rPr lang="en-GB" dirty="0"/>
              <a:t>•	A hedged item is an asset, liability, firm commitment, highly probable forecast transaction that:</a:t>
            </a:r>
          </a:p>
          <a:p>
            <a:pPr marL="539750" indent="-273050"/>
            <a:r>
              <a:rPr lang="en-GB" dirty="0"/>
              <a:t>(a)	exposes the entity to risk of changes in fair value or future cash flows; and</a:t>
            </a:r>
          </a:p>
          <a:p>
            <a:pPr marL="539750" indent="-273050"/>
            <a:r>
              <a:rPr lang="en-GB" dirty="0"/>
              <a:t>(b)	is designated as being hedged.</a:t>
            </a: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3</a:t>
            </a:fld>
            <a:endParaRPr lang="en-GB"/>
          </a:p>
        </p:txBody>
      </p:sp>
    </p:spTree>
    <p:extLst>
      <p:ext uri="{BB962C8B-B14F-4D97-AF65-F5344CB8AC3E}">
        <p14:creationId xmlns:p14="http://schemas.microsoft.com/office/powerpoint/2010/main" val="360121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 (see module for further details – page 43):</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illustrative example of a cash flow hedge. That is, it is a hedge of the exposure to variability in cash flows that could result from changes in foreign exchange rates related to the firm commitment contract (a highly probable forecast transaction) for the purchase of the fire truck. The results of fluctuations in the exchange rates will affect surplus or deficit.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hedged item is the firm commitment contract liability for the purchase of the fire truck.</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hedging instrument is the forward exchange contract. It is a derivative, that is, it is a financial instrument, the value of which is derived from the value of underlying currency exchange rates. It is used to mitigate currency risk to future cash flows of a financial liability that may be caused by fluctuations foreign exchange rates without directly purchasing the underlying instrument. The contractual amounts are notional amounts to which the exchange rate is applied to compute the cash flows to be exchanged between parties.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4</a:t>
            </a:fld>
            <a:endParaRPr lang="en-GB"/>
          </a:p>
        </p:txBody>
      </p:sp>
    </p:spTree>
    <p:extLst>
      <p:ext uri="{BB962C8B-B14F-4D97-AF65-F5344CB8AC3E}">
        <p14:creationId xmlns:p14="http://schemas.microsoft.com/office/powerpoint/2010/main" val="347917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could be either a fair value hedge or a cash flow hedge. A hedge of the foreign currency risk of a firm commitment may be accounted for as a fair value hedge or as a cash flow hedge. If it is considered a fair value, the hedge relationship is a hedge of the exposure to changes in fair value of the recognized liability that is attributable to foreign exchange risk. Fluctuations in the fair value of the debt instrument could affect surplus or deficit.</a:t>
            </a:r>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5</a:t>
            </a:fld>
            <a:endParaRPr lang="en-GB"/>
          </a:p>
        </p:txBody>
      </p:sp>
    </p:spTree>
    <p:extLst>
      <p:ext uri="{BB962C8B-B14F-4D97-AF65-F5344CB8AC3E}">
        <p14:creationId xmlns:p14="http://schemas.microsoft.com/office/powerpoint/2010/main" val="243022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derivatives generally include futures, forwards, options and swaps.</a:t>
            </a:r>
          </a:p>
          <a:p>
            <a:endParaRPr lang="en-GB" dirty="0"/>
          </a:p>
          <a:p>
            <a:r>
              <a:rPr lang="en-GB" dirty="0"/>
              <a:t>If the topic is particularly relevant to the participants, consider a discussion about what types of derivatives their organizations use (use chat or break-out groups if delivering the training online).</a:t>
            </a:r>
          </a:p>
        </p:txBody>
      </p:sp>
      <p:sp>
        <p:nvSpPr>
          <p:cNvPr id="4" name="Slide Number Placeholder 3"/>
          <p:cNvSpPr>
            <a:spLocks noGrp="1"/>
          </p:cNvSpPr>
          <p:nvPr>
            <p:ph type="sldNum" sz="quarter" idx="5"/>
          </p:nvPr>
        </p:nvSpPr>
        <p:spPr/>
        <p:txBody>
          <a:bodyPr/>
          <a:lstStyle/>
          <a:p>
            <a:fld id="{8C8686C2-FC33-4042-83DB-9D6B57510120}" type="slidenum">
              <a:rPr lang="en-GB" smtClean="0"/>
              <a:t>6</a:t>
            </a:fld>
            <a:endParaRPr lang="en-GB"/>
          </a:p>
        </p:txBody>
      </p:sp>
    </p:spTree>
    <p:extLst>
      <p:ext uri="{BB962C8B-B14F-4D97-AF65-F5344CB8AC3E}">
        <p14:creationId xmlns:p14="http://schemas.microsoft.com/office/powerpoint/2010/main" val="85999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embedded derivative shall be separated from the host contract and accounted for as a derivative under IPSAS 29 if, and only if:</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economic characteristics and risks of the embedded derivative are not closely related to the economic characteristics and risks of the host contract;</a:t>
            </a:r>
          </a:p>
          <a:p>
            <a:endParaRPr lang="en-GB" sz="1200" kern="1200" dirty="0">
              <a:solidFill>
                <a:schemeClr val="tx1"/>
              </a:solidFill>
              <a:effectLst/>
              <a:latin typeface="+mn-lt"/>
              <a:ea typeface="+mn-ea"/>
              <a:cs typeface="+mn-cs"/>
            </a:endParaRPr>
          </a:p>
          <a:p>
            <a:pPr marL="266700" lvl="1" indent="-266700">
              <a:buFont typeface="Arial" panose="020B0604020202020204" pitchFamily="34" charset="0"/>
              <a:buChar char="•"/>
            </a:pPr>
            <a:r>
              <a:rPr lang="en-US" sz="1200" kern="1200" dirty="0">
                <a:solidFill>
                  <a:schemeClr val="tx1"/>
                </a:solidFill>
                <a:effectLst/>
                <a:latin typeface="+mn-lt"/>
                <a:ea typeface="+mn-ea"/>
                <a:cs typeface="+mn-cs"/>
              </a:rPr>
              <a:t>A separate instrument with the same terms as the embedded derivative would meet the definition of a derivative; and</a:t>
            </a:r>
            <a:endParaRPr lang="en-GB" sz="1200" kern="1200" dirty="0">
              <a:solidFill>
                <a:schemeClr val="tx1"/>
              </a:solidFill>
              <a:effectLst/>
              <a:latin typeface="+mn-lt"/>
              <a:ea typeface="+mn-ea"/>
              <a:cs typeface="+mn-cs"/>
            </a:endParaRPr>
          </a:p>
          <a:p>
            <a:pPr marL="266700" lvl="1" indent="-266700">
              <a:buFont typeface="Arial" panose="020B0604020202020204" pitchFamily="34" charset="0"/>
              <a:buChar char="•"/>
            </a:pPr>
            <a:r>
              <a:rPr lang="en-US" sz="1200" kern="1200" dirty="0">
                <a:solidFill>
                  <a:schemeClr val="tx1"/>
                </a:solidFill>
                <a:effectLst/>
                <a:latin typeface="+mn-lt"/>
                <a:ea typeface="+mn-ea"/>
                <a:cs typeface="+mn-cs"/>
              </a:rPr>
              <a:t>The hybrid (combined) instrument is not measured at fair value with changes in fair value recognized in surplus or deficit (i.e., a derivative that is embedded in a financial asset or financial liability at fair value through surplus or deficit is not separated).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7</a:t>
            </a:fld>
            <a:endParaRPr lang="en-GB"/>
          </a:p>
        </p:txBody>
      </p:sp>
    </p:spTree>
    <p:extLst>
      <p:ext uri="{BB962C8B-B14F-4D97-AF65-F5344CB8AC3E}">
        <p14:creationId xmlns:p14="http://schemas.microsoft.com/office/powerpoint/2010/main" val="21641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Financial Instruments Hedging and Derivatives (IPSAS 29) for further details (page 46).</a:t>
            </a:r>
          </a:p>
        </p:txBody>
      </p:sp>
      <p:sp>
        <p:nvSpPr>
          <p:cNvPr id="4" name="Slide Number Placeholder 3"/>
          <p:cNvSpPr>
            <a:spLocks noGrp="1"/>
          </p:cNvSpPr>
          <p:nvPr>
            <p:ph type="sldNum" sz="quarter" idx="5"/>
          </p:nvPr>
        </p:nvSpPr>
        <p:spPr/>
        <p:txBody>
          <a:bodyPr/>
          <a:lstStyle/>
          <a:p>
            <a:fld id="{8C8686C2-FC33-4042-83DB-9D6B57510120}" type="slidenum">
              <a:rPr lang="en-GB" smtClean="0"/>
              <a:t>8</a:t>
            </a:fld>
            <a:endParaRPr lang="en-GB"/>
          </a:p>
        </p:txBody>
      </p:sp>
    </p:spTree>
    <p:extLst>
      <p:ext uri="{BB962C8B-B14F-4D97-AF65-F5344CB8AC3E}">
        <p14:creationId xmlns:p14="http://schemas.microsoft.com/office/powerpoint/2010/main" val="41270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Financial Instruments – </a:t>
            </a:r>
          </a:p>
          <a:p>
            <a:pPr algn="l"/>
            <a:r>
              <a:rPr lang="en-US" b="1" dirty="0">
                <a:latin typeface="Arial" panose="020B0604020202020204" pitchFamily="34" charset="0"/>
                <a:cs typeface="Arial" panose="020B0604020202020204" pitchFamily="34" charset="0"/>
              </a:rPr>
              <a:t>Hedging &amp; Derivatives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29)</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7568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924425"/>
          </a:xfrm>
          <a:prstGeom prst="rect">
            <a:avLst/>
          </a:prstGeom>
          <a:noFill/>
        </p:spPr>
        <p:txBody>
          <a:bodyPr wrap="square" rtlCol="0" anchor="t">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Hedge Accounting</a:t>
            </a:r>
          </a:p>
          <a:p>
            <a:endParaRPr lang="en-US" sz="1850" b="1" dirty="0">
              <a:solidFill>
                <a:schemeClr val="bg1">
                  <a:lumMod val="50000"/>
                </a:schemeClr>
              </a:solidFill>
            </a:endParaRPr>
          </a:p>
          <a:p>
            <a:pPr marL="342900" lvl="0" indent="-342900" defTabSz="914400" fontAlgn="base">
              <a:spcBef>
                <a:spcPts val="1200"/>
              </a:spcBef>
              <a:spcAft>
                <a:spcPts val="1200"/>
              </a:spcAft>
              <a:buClr>
                <a:srgbClr val="000000"/>
              </a:buClr>
              <a:buFontTx/>
              <a:buChar char="•"/>
            </a:pPr>
            <a:r>
              <a:rPr lang="en-US" sz="2000" kern="0" dirty="0">
                <a:solidFill>
                  <a:srgbClr val="000000"/>
                </a:solidFill>
                <a:latin typeface="Arial"/>
                <a:ea typeface="ＭＳ Ｐゴシック"/>
                <a:cs typeface="Arial"/>
              </a:rPr>
              <a:t>Recognizes offsetting effects on surplus or deficit of changes in fair values of hedging instrument and hedged item.</a:t>
            </a:r>
          </a:p>
          <a:p>
            <a:pPr marL="342900" lvl="0" indent="-342900" defTabSz="914400" fontAlgn="base">
              <a:spcBef>
                <a:spcPct val="0"/>
              </a:spcBef>
              <a:spcAft>
                <a:spcPts val="1200"/>
              </a:spcAft>
              <a:buClr>
                <a:srgbClr val="000000"/>
              </a:buClr>
              <a:buFontTx/>
              <a:buChar char="•"/>
            </a:pPr>
            <a:r>
              <a:rPr lang="en-US" sz="2000" kern="0" dirty="0">
                <a:solidFill>
                  <a:srgbClr val="000000"/>
                </a:solidFill>
                <a:latin typeface="Arial"/>
                <a:ea typeface="ＭＳ Ｐゴシック"/>
                <a:cs typeface="Arial"/>
              </a:rPr>
              <a:t>Hedging instrument is a designated derivative or a non-derivative financial asset or financial liability</a:t>
            </a:r>
          </a:p>
          <a:p>
            <a:pPr marL="342900" lvl="0" indent="-342900" defTabSz="914400" fontAlgn="base">
              <a:spcBef>
                <a:spcPct val="0"/>
              </a:spcBef>
              <a:spcAft>
                <a:spcPts val="600"/>
              </a:spcAft>
              <a:buClr>
                <a:srgbClr val="000000"/>
              </a:buClr>
              <a:buFontTx/>
              <a:buChar char="•"/>
            </a:pPr>
            <a:r>
              <a:rPr lang="en-US" sz="2000" kern="0" dirty="0">
                <a:solidFill>
                  <a:srgbClr val="000000"/>
                </a:solidFill>
                <a:latin typeface="Arial"/>
                <a:ea typeface="ＭＳ Ｐゴシック"/>
                <a:cs typeface="Arial"/>
              </a:rPr>
              <a:t>Hedged item is a designated asset, liability, firm commitment or future transaction</a:t>
            </a:r>
          </a:p>
          <a:p>
            <a:pPr marL="342900" lvl="0" indent="-342900" defTabSz="914400" fontAlgn="base">
              <a:spcBef>
                <a:spcPct val="0"/>
              </a:spcBef>
              <a:spcAft>
                <a:spcPts val="600"/>
              </a:spcAft>
              <a:buClr>
                <a:srgbClr val="000000"/>
              </a:buClr>
              <a:buFontTx/>
              <a:buChar char="•"/>
            </a:pPr>
            <a:r>
              <a:rPr lang="en-US" sz="2000" kern="0" dirty="0">
                <a:solidFill>
                  <a:srgbClr val="000000"/>
                </a:solidFill>
                <a:latin typeface="Arial"/>
                <a:ea typeface="ＭＳ Ｐゴシック"/>
                <a:cs typeface="Arial"/>
              </a:rPr>
              <a:t>Designated hedging relationships can be</a:t>
            </a:r>
            <a:endParaRPr lang="en-US" sz="2000" kern="0" dirty="0">
              <a:solidFill>
                <a:srgbClr val="000000"/>
              </a:solidFill>
              <a:latin typeface="Arial" pitchFamily="34" charset="0"/>
              <a:ea typeface="ＭＳ Ｐゴシック" charset="0"/>
              <a:cs typeface="Arial" pitchFamily="34" charset="0"/>
            </a:endParaRPr>
          </a:p>
          <a:p>
            <a:pPr marL="694690" lvl="1" indent="-347345" defTabSz="914400" fontAlgn="base">
              <a:spcBef>
                <a:spcPct val="0"/>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hedge</a:t>
            </a:r>
          </a:p>
          <a:p>
            <a:pPr marL="694690" lvl="1" indent="-347345" defTabSz="914400" fontAlgn="base">
              <a:spcBef>
                <a:spcPct val="0"/>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Cash flow hedge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556306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Flow Hedge</a:t>
            </a:r>
          </a:p>
          <a:p>
            <a:endParaRPr lang="en-US" sz="1850" b="1" dirty="0">
              <a:solidFill>
                <a:schemeClr val="bg1">
                  <a:lumMod val="50000"/>
                </a:schemeClr>
              </a:solidFill>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On January 1, 20X1 a city enters into a firm commitment contract to purchase a fire truck for  delivery on June 30, 20X1 for Foreign Currency (FC)100,000. On January 1 20X1, it enters into a forward exchange contract to receive FC 100,000 and deliver Local Currency (LC) 109,600 on June 30, 20X1. Changes in the exchange rates affecting FC and LC are expected to offset each other. </a:t>
            </a:r>
          </a:p>
          <a:p>
            <a:pPr marL="342900" lvl="0" indent="-342900" defTabSz="914400" fontAlgn="base">
              <a:spcBef>
                <a:spcPts val="776"/>
              </a:spcBef>
              <a:spcAft>
                <a:spcPct val="0"/>
              </a:spcAft>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Why would the entity enter into the forward exchange contract? Explain</a:t>
            </a:r>
          </a:p>
          <a:p>
            <a:pPr marL="342900" lvl="0"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What is the hedged item? Explain.</a:t>
            </a:r>
          </a:p>
          <a:p>
            <a:pPr marL="342900" lvl="0"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What is the hedging instrument? Explain.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Fair Value Hedge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 has outstanding FC 5 million five-year debt. Principal is repayable at maturity in two years. It has entered into a currency swap contract for the notional value of FC 5 million. Under the contract it makes a payment of LC 5.1 million and receives a payment of FC 5 million on the date of maturity of the debt instrument.</a:t>
            </a:r>
          </a:p>
          <a:p>
            <a:pPr marL="342900" lvl="0" indent="-342900" defTabSz="914400" fontAlgn="base">
              <a:spcBef>
                <a:spcPts val="776"/>
              </a:spcBef>
              <a:spcAft>
                <a:spcPct val="0"/>
              </a:spcAft>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What type of hedge relationship is it? Explain.</a:t>
            </a:r>
            <a:r>
              <a:rPr lang="en-US" sz="2000" kern="0" dirty="0">
                <a:solidFill>
                  <a:srgbClr val="000000">
                    <a:lumMod val="65000"/>
                    <a:lumOff val="35000"/>
                  </a:srgbClr>
                </a:solidFill>
                <a:latin typeface="Arial"/>
                <a:ea typeface="ＭＳ Ｐゴシック" charset="0"/>
              </a:rPr>
              <a:t> </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20628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Derivatives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financial instrument when the value is derived from the value of underlying market-based factors</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Essential characteristics</a:t>
            </a:r>
          </a:p>
          <a:p>
            <a:pPr marL="546100" lvl="2" indent="-273050" defTabSz="914400" fontAlgn="base">
              <a:spcBef>
                <a:spcPts val="776"/>
              </a:spcBef>
              <a:spcAft>
                <a:spcPct val="0"/>
              </a:spcAft>
              <a:buClr>
                <a:srgbClr val="000000"/>
              </a:buClr>
              <a:buSzPct val="95000"/>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Value changes with changes in a specified index (the “underlying”)</a:t>
            </a:r>
          </a:p>
          <a:p>
            <a:pPr marL="546100" lvl="2" indent="-273050" defTabSz="914400" fontAlgn="base">
              <a:spcBef>
                <a:spcPts val="776"/>
              </a:spcBef>
              <a:spcAft>
                <a:spcPct val="0"/>
              </a:spcAft>
              <a:buClr>
                <a:srgbClr val="000000"/>
              </a:buClr>
              <a:buSzPct val="95000"/>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No or nominal initial net investment required</a:t>
            </a:r>
          </a:p>
          <a:p>
            <a:pPr marL="546100" lvl="2" indent="-273050" defTabSz="914400" fontAlgn="base">
              <a:spcBef>
                <a:spcPts val="776"/>
              </a:spcBef>
              <a:spcAft>
                <a:spcPct val="0"/>
              </a:spcAft>
              <a:buClr>
                <a:srgbClr val="000000"/>
              </a:buClr>
              <a:buSzPct val="95000"/>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Settled at a future date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12677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Embedded Derivatives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Is a component of a hybrid instrument, that includes a non-derivative host contract.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embedded derivative is not contractually transferrable independent of the host contract.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embedded derivative should be separated from the host contract and accounted for as a derivative in accordance with the guidance of IPSAS 29</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2472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96900" y="802934"/>
            <a:ext cx="8089900" cy="15619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Interest Rate Swap</a:t>
            </a:r>
          </a:p>
          <a:p>
            <a:endParaRPr lang="en-US" sz="1850" b="1" dirty="0">
              <a:solidFill>
                <a:schemeClr val="bg1">
                  <a:lumMod val="50000"/>
                </a:schemeClr>
              </a:solidFill>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
        <p:nvSpPr>
          <p:cNvPr id="4" name="Rectangle 3"/>
          <p:cNvSpPr/>
          <p:nvPr/>
        </p:nvSpPr>
        <p:spPr>
          <a:xfrm>
            <a:off x="304800" y="2133600"/>
            <a:ext cx="2009422"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Party A</a:t>
            </a: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a:ln>
                  <a:noFill/>
                </a:ln>
                <a:solidFill>
                  <a:prstClr val="white"/>
                </a:solidFill>
                <a:effectLst/>
                <a:uLnTx/>
                <a:uFillTx/>
                <a:latin typeface="Arial"/>
                <a:ea typeface="+mn-ea"/>
                <a:cs typeface="+mn-cs"/>
              </a:rPr>
              <a:t>A</a:t>
            </a:r>
          </a:p>
        </p:txBody>
      </p:sp>
      <p:sp>
        <p:nvSpPr>
          <p:cNvPr id="5" name="Rectangle 4"/>
          <p:cNvSpPr/>
          <p:nvPr/>
        </p:nvSpPr>
        <p:spPr>
          <a:xfrm>
            <a:off x="6400800" y="2133600"/>
            <a:ext cx="1941689"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Party B</a:t>
            </a: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a:ln>
                  <a:noFill/>
                </a:ln>
                <a:solidFill>
                  <a:prstClr val="white"/>
                </a:solidFill>
                <a:effectLst/>
                <a:uLnTx/>
                <a:uFillTx/>
                <a:latin typeface="Arial"/>
                <a:ea typeface="+mn-ea"/>
                <a:cs typeface="+mn-cs"/>
              </a:rPr>
              <a:t>A</a:t>
            </a:r>
          </a:p>
        </p:txBody>
      </p:sp>
      <p:sp>
        <p:nvSpPr>
          <p:cNvPr id="8" name="Rectangle 7"/>
          <p:cNvSpPr/>
          <p:nvPr/>
        </p:nvSpPr>
        <p:spPr>
          <a:xfrm>
            <a:off x="304801" y="3673298"/>
            <a:ext cx="2009422" cy="90505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Floating LIBOR+1.5%</a:t>
            </a: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9" name="Rectangle 8"/>
          <p:cNvSpPr/>
          <p:nvPr/>
        </p:nvSpPr>
        <p:spPr>
          <a:xfrm>
            <a:off x="6337299" y="3707439"/>
            <a:ext cx="2068689" cy="86060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Fixed 8.5%</a:t>
            </a:r>
          </a:p>
        </p:txBody>
      </p:sp>
      <p:sp>
        <p:nvSpPr>
          <p:cNvPr id="10" name="Rectangle 9"/>
          <p:cNvSpPr/>
          <p:nvPr/>
        </p:nvSpPr>
        <p:spPr>
          <a:xfrm>
            <a:off x="2475089" y="1605722"/>
            <a:ext cx="3581400" cy="7620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Fixed rate payment 8.65% on notional CU 1 million</a:t>
            </a:r>
          </a:p>
        </p:txBody>
      </p:sp>
      <p:cxnSp>
        <p:nvCxnSpPr>
          <p:cNvPr id="11" name="Straight Arrow Connector 10"/>
          <p:cNvCxnSpPr/>
          <p:nvPr/>
        </p:nvCxnSpPr>
        <p:spPr>
          <a:xfrm flipH="1">
            <a:off x="2314223" y="2656445"/>
            <a:ext cx="4086577" cy="0"/>
          </a:xfrm>
          <a:prstGeom prst="straightConnector1">
            <a:avLst/>
          </a:prstGeom>
          <a:noFill/>
          <a:ln w="9525" cap="flat" cmpd="sng" algn="ctr">
            <a:solidFill>
              <a:srgbClr val="005BAA">
                <a:shade val="95000"/>
                <a:satMod val="105000"/>
              </a:srgbClr>
            </a:solidFill>
            <a:prstDash val="solid"/>
            <a:tailEnd type="arrow"/>
          </a:ln>
          <a:effectLst/>
        </p:spPr>
      </p:cxnSp>
      <p:cxnSp>
        <p:nvCxnSpPr>
          <p:cNvPr id="12" name="Straight Arrow Connector 11"/>
          <p:cNvCxnSpPr/>
          <p:nvPr/>
        </p:nvCxnSpPr>
        <p:spPr>
          <a:xfrm flipV="1">
            <a:off x="2314222" y="2364900"/>
            <a:ext cx="4086578" cy="5949"/>
          </a:xfrm>
          <a:prstGeom prst="straightConnector1">
            <a:avLst/>
          </a:prstGeom>
          <a:noFill/>
          <a:ln w="9525" cap="flat" cmpd="sng" algn="ctr">
            <a:solidFill>
              <a:srgbClr val="005BAA">
                <a:shade val="95000"/>
                <a:satMod val="105000"/>
              </a:srgbClr>
            </a:solidFill>
            <a:prstDash val="solid"/>
            <a:tailEnd type="arrow"/>
          </a:ln>
          <a:effectLst/>
        </p:spPr>
      </p:cxnSp>
      <p:sp>
        <p:nvSpPr>
          <p:cNvPr id="16" name="Rectangle 15"/>
          <p:cNvSpPr/>
          <p:nvPr/>
        </p:nvSpPr>
        <p:spPr>
          <a:xfrm>
            <a:off x="2314223" y="2844522"/>
            <a:ext cx="3990622" cy="646331"/>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Floating rate payment LIBOR</a:t>
            </a:r>
            <a:r>
              <a:rPr lang="en-US" baseline="30000" dirty="0">
                <a:solidFill>
                  <a:prstClr val="black"/>
                </a:solidFill>
                <a:latin typeface="Arial" pitchFamily="34" charset="0"/>
                <a:cs typeface="Arial" pitchFamily="34" charset="0"/>
              </a:rPr>
              <a:t>1 </a:t>
            </a:r>
            <a:r>
              <a:rPr lang="en-US" dirty="0">
                <a:solidFill>
                  <a:prstClr val="black"/>
                </a:solidFill>
                <a:latin typeface="Arial" pitchFamily="34" charset="0"/>
                <a:cs typeface="Arial" pitchFamily="34" charset="0"/>
              </a:rPr>
              <a:t>+ 0.70% on notional CU 1 million</a:t>
            </a:r>
          </a:p>
        </p:txBody>
      </p:sp>
      <p:sp>
        <p:nvSpPr>
          <p:cNvPr id="17" name="Rectangle 16"/>
          <p:cNvSpPr/>
          <p:nvPr/>
        </p:nvSpPr>
        <p:spPr>
          <a:xfrm>
            <a:off x="3315827" y="3848597"/>
            <a:ext cx="2159566" cy="369332"/>
          </a:xfrm>
          <a:prstGeom prst="rect">
            <a:avLst/>
          </a:prstGeom>
        </p:spPr>
        <p:txBody>
          <a:bodyPr wrap="non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Existing obligations</a:t>
            </a:r>
          </a:p>
        </p:txBody>
      </p:sp>
      <p:sp>
        <p:nvSpPr>
          <p:cNvPr id="19" name="Rectangle 18"/>
          <p:cNvSpPr/>
          <p:nvPr/>
        </p:nvSpPr>
        <p:spPr>
          <a:xfrm>
            <a:off x="2640642" y="4775433"/>
            <a:ext cx="3509935" cy="369332"/>
          </a:xfrm>
          <a:prstGeom prst="rect">
            <a:avLst/>
          </a:prstGeom>
        </p:spPr>
        <p:txBody>
          <a:bodyPr wrap="none">
            <a:spAutoFit/>
          </a:bodyPr>
          <a:lstStyle/>
          <a:p>
            <a:pPr lvl="0" defTabSz="914400" fontAlgn="base">
              <a:spcBef>
                <a:spcPct val="0"/>
              </a:spcBef>
              <a:spcAft>
                <a:spcPct val="0"/>
              </a:spcAft>
            </a:pPr>
            <a:r>
              <a:rPr lang="en-US" baseline="30000" dirty="0">
                <a:solidFill>
                  <a:srgbClr val="000000"/>
                </a:solidFill>
                <a:latin typeface="Arial" pitchFamily="34" charset="0"/>
                <a:cs typeface="Arial" pitchFamily="34" charset="0"/>
              </a:rPr>
              <a:t>1</a:t>
            </a:r>
            <a:r>
              <a:rPr lang="en-US" dirty="0">
                <a:solidFill>
                  <a:srgbClr val="000000"/>
                </a:solidFill>
                <a:latin typeface="Arial" pitchFamily="34" charset="0"/>
                <a:cs typeface="Arial" pitchFamily="34" charset="0"/>
              </a:rPr>
              <a:t>London Interbank Offered Rate </a:t>
            </a:r>
            <a:endParaRPr lang="en-CA" dirty="0">
              <a:solidFill>
                <a:srgbClr val="000000"/>
              </a:solidFill>
              <a:latin typeface="Arial" pitchFamily="34" charset="0"/>
              <a:cs typeface="Arial" pitchFamily="34" charset="0"/>
            </a:endParaRPr>
          </a:p>
        </p:txBody>
      </p:sp>
      <p:cxnSp>
        <p:nvCxnSpPr>
          <p:cNvPr id="3" name="Straight Arrow Connector 2">
            <a:extLst>
              <a:ext uri="{FF2B5EF4-FFF2-40B4-BE49-F238E27FC236}">
                <a16:creationId xmlns:a16="http://schemas.microsoft.com/office/drawing/2014/main" id="{E6AE9136-7E86-4B60-ACA7-2C47F3789403}"/>
              </a:ext>
            </a:extLst>
          </p:cNvPr>
          <p:cNvCxnSpPr>
            <a:stCxn id="4" idx="2"/>
            <a:endCxn id="8" idx="0"/>
          </p:cNvCxnSpPr>
          <p:nvPr/>
        </p:nvCxnSpPr>
        <p:spPr>
          <a:xfrm>
            <a:off x="1309511" y="2946400"/>
            <a:ext cx="1" cy="726898"/>
          </a:xfrm>
          <a:prstGeom prst="straightConnector1">
            <a:avLst/>
          </a:prstGeom>
          <a:ln w="952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DD6D7C7-FBD2-4FB2-B6DB-3E939DBBA516}"/>
              </a:ext>
            </a:extLst>
          </p:cNvPr>
          <p:cNvCxnSpPr>
            <a:stCxn id="5" idx="2"/>
            <a:endCxn id="9" idx="0"/>
          </p:cNvCxnSpPr>
          <p:nvPr/>
        </p:nvCxnSpPr>
        <p:spPr>
          <a:xfrm flipH="1">
            <a:off x="7371644" y="2946400"/>
            <a:ext cx="1" cy="761039"/>
          </a:xfrm>
          <a:prstGeom prst="straightConnector1">
            <a:avLst/>
          </a:prstGeom>
          <a:ln w="9525">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78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404307722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284AE3-14D5-43AC-8288-E1154EF64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E79830-4B40-4A82-87C7-FD95AF773288}">
  <ds:schemaRefs>
    <ds:schemaRef ds:uri="http://schemas.microsoft.com/sharepoint/v3/contenttype/forms"/>
  </ds:schemaRefs>
</ds:datastoreItem>
</file>

<file path=customXml/itemProps3.xml><?xml version="1.0" encoding="utf-8"?>
<ds:datastoreItem xmlns:ds="http://schemas.openxmlformats.org/officeDocument/2006/customXml" ds:itemID="{2E14CC35-BDE3-417E-9FCD-A590162C50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279</TotalTime>
  <Words>1345</Words>
  <Application>Microsoft Office PowerPoint</Application>
  <PresentationFormat>On-screen Show (4:3)</PresentationFormat>
  <Paragraphs>111</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36</cp:revision>
  <dcterms:created xsi:type="dcterms:W3CDTF">2014-09-10T19:10:10Z</dcterms:created>
  <dcterms:modified xsi:type="dcterms:W3CDTF">2020-10-21T17:41:50Z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