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8" r:id="rId5"/>
    <p:sldId id="272" r:id="rId6"/>
    <p:sldId id="257" r:id="rId7"/>
    <p:sldId id="259" r:id="rId8"/>
    <p:sldId id="260" r:id="rId9"/>
    <p:sldId id="261" r:id="rId10"/>
    <p:sldId id="262" r:id="rId11"/>
    <p:sldId id="273" r:id="rId12"/>
  </p:sldIdLst>
  <p:sldSz cx="9144000" cy="6858000" type="screen4x3"/>
  <p:notesSz cx="6858000" cy="4105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A93EC-0F6C-4339-BFB3-6649F2D27AC1}" v="1" dt="2020-10-21T17:45:36.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6094" autoAdjust="0"/>
  </p:normalViewPr>
  <p:slideViewPr>
    <p:cSldViewPr snapToGrid="0" snapToObjects="1">
      <p:cViewPr varScale="1">
        <p:scale>
          <a:sx n="60" d="100"/>
          <a:sy n="60" d="100"/>
        </p:scale>
        <p:origin x="2054"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F06FC6E8-1968-433C-81FA-EE813AD8DEF4}"/>
    <pc:docChg chg="custSel modSld">
      <pc:chgData name="Paul Mason" userId="a428ece4f01b0f60" providerId="LiveId" clId="{F06FC6E8-1968-433C-81FA-EE813AD8DEF4}" dt="2020-07-23T21:31:56.629" v="1248"/>
      <pc:docMkLst>
        <pc:docMk/>
      </pc:docMkLst>
      <pc:sldChg chg="modSp mod modNotesTx">
        <pc:chgData name="Paul Mason" userId="a428ece4f01b0f60" providerId="LiveId" clId="{F06FC6E8-1968-433C-81FA-EE813AD8DEF4}" dt="2020-07-19T22:08:58.547" v="730" actId="20577"/>
        <pc:sldMkLst>
          <pc:docMk/>
          <pc:sldMk cId="1441733616" sldId="257"/>
        </pc:sldMkLst>
        <pc:spChg chg="mod">
          <ac:chgData name="Paul Mason" userId="a428ece4f01b0f60" providerId="LiveId" clId="{F06FC6E8-1968-433C-81FA-EE813AD8DEF4}" dt="2020-07-19T22:06:13.013" v="533" actId="1035"/>
          <ac:spMkLst>
            <pc:docMk/>
            <pc:sldMk cId="1441733616" sldId="257"/>
            <ac:spMk id="7" creationId="{00000000-0000-0000-0000-000000000000}"/>
          </ac:spMkLst>
        </pc:spChg>
      </pc:sldChg>
      <pc:sldChg chg="modSp mod modNotesTx">
        <pc:chgData name="Paul Mason" userId="a428ece4f01b0f60" providerId="LiveId" clId="{F06FC6E8-1968-433C-81FA-EE813AD8DEF4}" dt="2020-07-19T22:05:55.787" v="520" actId="20577"/>
        <pc:sldMkLst>
          <pc:docMk/>
          <pc:sldMk cId="4120575675" sldId="258"/>
        </pc:sldMkLst>
        <pc:spChg chg="mod">
          <ac:chgData name="Paul Mason" userId="a428ece4f01b0f60" providerId="LiveId" clId="{F06FC6E8-1968-433C-81FA-EE813AD8DEF4}" dt="2020-07-19T22:02:22.532" v="3" actId="947"/>
          <ac:spMkLst>
            <pc:docMk/>
            <pc:sldMk cId="4120575675" sldId="258"/>
            <ac:spMk id="4" creationId="{00000000-0000-0000-0000-000000000000}"/>
          </ac:spMkLst>
        </pc:spChg>
      </pc:sldChg>
      <pc:sldChg chg="modNotesTx">
        <pc:chgData name="Paul Mason" userId="a428ece4f01b0f60" providerId="LiveId" clId="{F06FC6E8-1968-433C-81FA-EE813AD8DEF4}" dt="2020-07-19T22:11:43.310" v="1242" actId="20577"/>
        <pc:sldMkLst>
          <pc:docMk/>
          <pc:sldMk cId="1120798786" sldId="259"/>
        </pc:sldMkLst>
      </pc:sldChg>
      <pc:sldChg chg="modNotesTx">
        <pc:chgData name="Paul Mason" userId="a428ece4f01b0f60" providerId="LiveId" clId="{F06FC6E8-1968-433C-81FA-EE813AD8DEF4}" dt="2020-07-23T21:31:46.337" v="1246" actId="20577"/>
        <pc:sldMkLst>
          <pc:docMk/>
          <pc:sldMk cId="1044572889" sldId="260"/>
        </pc:sldMkLst>
      </pc:sldChg>
      <pc:sldChg chg="addSp delSp modSp">
        <pc:chgData name="Paul Mason" userId="a428ece4f01b0f60" providerId="LiveId" clId="{F06FC6E8-1968-433C-81FA-EE813AD8DEF4}" dt="2020-07-23T21:31:56.629" v="1248"/>
        <pc:sldMkLst>
          <pc:docMk/>
          <pc:sldMk cId="2560515737" sldId="261"/>
        </pc:sldMkLst>
        <pc:spChg chg="add del mod">
          <ac:chgData name="Paul Mason" userId="a428ece4f01b0f60" providerId="LiveId" clId="{F06FC6E8-1968-433C-81FA-EE813AD8DEF4}" dt="2020-07-23T21:31:56.629" v="1248"/>
          <ac:spMkLst>
            <pc:docMk/>
            <pc:sldMk cId="2560515737" sldId="261"/>
            <ac:spMk id="3" creationId="{B3CDE1E5-968A-48DF-931D-A8866F2E5DB1}"/>
          </ac:spMkLst>
        </pc:spChg>
      </pc:sldChg>
    </pc:docChg>
  </pc:docChgLst>
  <pc:docChgLst>
    <pc:chgData name="Paul Mason" userId="a428ece4f01b0f60" providerId="LiveId" clId="{E21466B9-AB18-44C5-B1D9-96DDB47B0717}"/>
    <pc:docChg chg="custSel modSld">
      <pc:chgData name="Paul Mason" userId="a428ece4f01b0f60" providerId="LiveId" clId="{E21466B9-AB18-44C5-B1D9-96DDB47B0717}" dt="2020-09-24T03:01:27.827" v="84" actId="20577"/>
      <pc:docMkLst>
        <pc:docMk/>
      </pc:docMkLst>
      <pc:sldChg chg="modNotesTx">
        <pc:chgData name="Paul Mason" userId="a428ece4f01b0f60" providerId="LiveId" clId="{E21466B9-AB18-44C5-B1D9-96DDB47B0717}" dt="2020-09-23T21:30:11.389" v="1" actId="6549"/>
        <pc:sldMkLst>
          <pc:docMk/>
          <pc:sldMk cId="4120575675" sldId="258"/>
        </pc:sldMkLst>
      </pc:sldChg>
      <pc:sldChg chg="modSp mod">
        <pc:chgData name="Paul Mason" userId="a428ece4f01b0f60" providerId="LiveId" clId="{E21466B9-AB18-44C5-B1D9-96DDB47B0717}" dt="2020-09-24T03:01:27.827" v="84" actId="20577"/>
        <pc:sldMkLst>
          <pc:docMk/>
          <pc:sldMk cId="1044572889" sldId="260"/>
        </pc:sldMkLst>
        <pc:spChg chg="mod">
          <ac:chgData name="Paul Mason" userId="a428ece4f01b0f60" providerId="LiveId" clId="{E21466B9-AB18-44C5-B1D9-96DDB47B0717}" dt="2020-09-24T03:01:27.827" v="84" actId="20577"/>
          <ac:spMkLst>
            <pc:docMk/>
            <pc:sldMk cId="1044572889" sldId="260"/>
            <ac:spMk id="7" creationId="{00000000-0000-0000-0000-000000000000}"/>
          </ac:spMkLst>
        </pc:spChg>
        <pc:picChg chg="mod">
          <ac:chgData name="Paul Mason" userId="a428ece4f01b0f60" providerId="LiveId" clId="{E21466B9-AB18-44C5-B1D9-96DDB47B0717}" dt="2020-09-23T21:54:28.683" v="77" actId="14100"/>
          <ac:picMkLst>
            <pc:docMk/>
            <pc:sldMk cId="1044572889" sldId="260"/>
            <ac:picMk id="2" creationId="{00000000-0000-0000-0000-000000000000}"/>
          </ac:picMkLst>
        </pc:picChg>
      </pc:sldChg>
    </pc:docChg>
  </pc:docChgLst>
  <pc:docChgLst>
    <pc:chgData name="Paul Mason" userId="S::paulmason@ipsasb.org::bc25325f-8af9-448a-ac1c-cc590aae8d97" providerId="AD" clId="Web-{EC448F7F-86DF-4CE2-99E7-FC17F94A6808}"/>
    <pc:docChg chg="modSld">
      <pc:chgData name="Paul Mason" userId="S::paulmason@ipsasb.org::bc25325f-8af9-448a-ac1c-cc590aae8d97" providerId="AD" clId="Web-{EC448F7F-86DF-4CE2-99E7-FC17F94A6808}" dt="2020-07-27T20:21:00.696" v="438"/>
      <pc:docMkLst>
        <pc:docMk/>
      </pc:docMkLst>
      <pc:sldChg chg="modNotes">
        <pc:chgData name="Paul Mason" userId="S::paulmason@ipsasb.org::bc25325f-8af9-448a-ac1c-cc590aae8d97" providerId="AD" clId="Web-{EC448F7F-86DF-4CE2-99E7-FC17F94A6808}" dt="2020-07-27T20:13:53.835" v="295"/>
        <pc:sldMkLst>
          <pc:docMk/>
          <pc:sldMk cId="1441733616" sldId="257"/>
        </pc:sldMkLst>
      </pc:sldChg>
      <pc:sldChg chg="modNotes">
        <pc:chgData name="Paul Mason" userId="S::paulmason@ipsasb.org::bc25325f-8af9-448a-ac1c-cc590aae8d97" providerId="AD" clId="Web-{EC448F7F-86DF-4CE2-99E7-FC17F94A6808}" dt="2020-07-27T20:19:15.070" v="376"/>
        <pc:sldMkLst>
          <pc:docMk/>
          <pc:sldMk cId="1120798786" sldId="259"/>
        </pc:sldMkLst>
      </pc:sldChg>
      <pc:sldChg chg="modNotes">
        <pc:chgData name="Paul Mason" userId="S::paulmason@ipsasb.org::bc25325f-8af9-448a-ac1c-cc590aae8d97" providerId="AD" clId="Web-{EC448F7F-86DF-4CE2-99E7-FC17F94A6808}" dt="2020-07-27T20:21:00.696" v="438"/>
        <pc:sldMkLst>
          <pc:docMk/>
          <pc:sldMk cId="1044572889" sldId="260"/>
        </pc:sldMkLst>
      </pc:sldChg>
    </pc:docChg>
  </pc:docChgLst>
  <pc:docChgLst>
    <pc:chgData name="Laura Leka" userId="3c7b6d49-5262-4131-8ab9-4538781ea16d" providerId="ADAL" clId="{4AAA93EC-0F6C-4339-BFB3-6649F2D27AC1}"/>
    <pc:docChg chg="modSld">
      <pc:chgData name="Laura Leka" userId="3c7b6d49-5262-4131-8ab9-4538781ea16d" providerId="ADAL" clId="{4AAA93EC-0F6C-4339-BFB3-6649F2D27AC1}" dt="2020-10-21T17:45:35.396" v="27" actId="20577"/>
      <pc:docMkLst>
        <pc:docMk/>
      </pc:docMkLst>
      <pc:sldChg chg="modNotesTx">
        <pc:chgData name="Laura Leka" userId="3c7b6d49-5262-4131-8ab9-4538781ea16d" providerId="ADAL" clId="{4AAA93EC-0F6C-4339-BFB3-6649F2D27AC1}" dt="2020-10-21T17:43:27.874" v="23" actId="20577"/>
        <pc:sldMkLst>
          <pc:docMk/>
          <pc:sldMk cId="1441733616" sldId="257"/>
        </pc:sldMkLst>
      </pc:sldChg>
      <pc:sldChg chg="modNotesTx">
        <pc:chgData name="Laura Leka" userId="3c7b6d49-5262-4131-8ab9-4538781ea16d" providerId="ADAL" clId="{4AAA93EC-0F6C-4339-BFB3-6649F2D27AC1}" dt="2020-10-21T17:45:35.396" v="27" actId="20577"/>
        <pc:sldMkLst>
          <pc:docMk/>
          <pc:sldMk cId="724725826" sldId="262"/>
        </pc:sldMkLst>
      </pc:sldChg>
    </pc:docChg>
  </pc:docChgLst>
  <pc:docChgLst>
    <pc:chgData name="Jazmin Jackson" userId="f572b969-e4f5-4724-882f-3c5f18082039" providerId="ADAL" clId="{5F2CE463-7210-4882-A456-738E82EFFCD0}"/>
    <pc:docChg chg="modSld">
      <pc:chgData name="Jazmin Jackson" userId="f572b969-e4f5-4724-882f-3c5f18082039" providerId="ADAL" clId="{5F2CE463-7210-4882-A456-738E82EFFCD0}" dt="2020-10-16T20:15:36.437" v="0" actId="14826"/>
      <pc:docMkLst>
        <pc:docMk/>
      </pc:docMkLst>
      <pc:sldChg chg="modSp">
        <pc:chgData name="Jazmin Jackson" userId="f572b969-e4f5-4724-882f-3c5f18082039" providerId="ADAL" clId="{5F2CE463-7210-4882-A456-738E82EFFCD0}" dt="2020-10-16T20:15:36.437" v="0" actId="14826"/>
        <pc:sldMkLst>
          <pc:docMk/>
          <pc:sldMk cId="4120575675" sldId="258"/>
        </pc:sldMkLst>
        <pc:picChg chg="mod">
          <ac:chgData name="Jazmin Jackson" userId="f572b969-e4f5-4724-882f-3c5f18082039" providerId="ADAL" clId="{5F2CE463-7210-4882-A456-738E82EFFCD0}" dt="2020-10-16T20:15:36.437" v="0" actId="14826"/>
          <ac:picMkLst>
            <pc:docMk/>
            <pc:sldMk cId="4120575675" sldId="258"/>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713BE-1723-4615-A59C-6838370C0C5F}"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EABD1-63AF-4DD0-B7F6-414C7B5662D2}" type="slidenum">
              <a:rPr lang="en-GB" smtClean="0"/>
              <a:t>‹#›</a:t>
            </a:fld>
            <a:endParaRPr lang="en-GB"/>
          </a:p>
        </p:txBody>
      </p:sp>
    </p:spTree>
    <p:extLst>
      <p:ext uri="{BB962C8B-B14F-4D97-AF65-F5344CB8AC3E}">
        <p14:creationId xmlns:p14="http://schemas.microsoft.com/office/powerpoint/2010/main" val="428853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covers the disclosure requirements in IPSAS 30 that relate to IPSAS 29.</a:t>
            </a:r>
          </a:p>
          <a:p>
            <a:endParaRPr lang="en-GB" dirty="0"/>
          </a:p>
          <a:p>
            <a:r>
              <a:rPr lang="en-GB" dirty="0"/>
              <a:t>The IPSASB issued IPSAS 41, </a:t>
            </a:r>
            <a:r>
              <a:rPr lang="en-GB" i="1" dirty="0"/>
              <a:t>Financial Instruments</a:t>
            </a:r>
            <a:r>
              <a:rPr lang="en-GB" i="0" dirty="0"/>
              <a:t>, in August 2018. IPSAS 41 has an effective date of January 1, 2023 (with early adoption permitted) and will supersede IPSAS 29. IPSAS 41 will modify the disclosure requirements in IPSAS 30 so that they are appropriate for the new financial instruments accounting.</a:t>
            </a:r>
          </a:p>
          <a:p>
            <a:endParaRPr lang="en-GB" i="0" dirty="0"/>
          </a:p>
          <a:p>
            <a:r>
              <a:rPr lang="en-GB" i="0" dirty="0"/>
              <a:t>Entities that have yet to adopt the financial instrument standards are advised to adopt IPSAS 41 rather than IPSAS 29, as this will avoid the need for subsequent accounting policy changes. Where participants are from such entities, it is recommended that the training include the Disclosures (IPSAS 41) presentation and module, not this one.</a:t>
            </a:r>
          </a:p>
          <a:p>
            <a:endParaRPr lang="en-GB" i="0" dirty="0"/>
          </a:p>
          <a:p>
            <a:r>
              <a:rPr lang="en-GB" i="0" dirty="0"/>
              <a:t>This presentation is intended for use with participants whose organizations have adopted , or are in the process of adopting, IPSAS 29. Depending on the purpose of the training, such participants may also benefit from the IPSAS 41 presentation, so that they are aware of the forthcoming changes.</a:t>
            </a:r>
          </a:p>
          <a:p>
            <a:endParaRPr lang="en-GB" i="0" dirty="0"/>
          </a:p>
          <a:p>
            <a:r>
              <a:rPr lang="en-GB" i="0" dirty="0"/>
              <a:t>IPSAS 29 is based on IAS 39 (which has been superseded by IFRS 9). If participants are familiar with IFRS, consider highlighting this issue. IPSAS 41 is based on IFRS 9 (the current IFRS).</a:t>
            </a:r>
          </a:p>
          <a:p>
            <a:r>
              <a:rPr lang="en-GB" i="0" dirty="0"/>
              <a:t>IPSAS 30 is based on IFRS 7 – this session is based on the version of IFRS 7 that applied to IAS 39; IFRS 9 modified IFRS 7 in the same way that IPSAS 41 will modify IPSAS 30.</a:t>
            </a:r>
            <a:endParaRPr lang="en-GB" dirty="0"/>
          </a:p>
          <a:p>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1</a:t>
            </a:fld>
            <a:endParaRPr lang="en-GB"/>
          </a:p>
        </p:txBody>
      </p:sp>
    </p:spTree>
    <p:extLst>
      <p:ext uri="{BB962C8B-B14F-4D97-AF65-F5344CB8AC3E}">
        <p14:creationId xmlns:p14="http://schemas.microsoft.com/office/powerpoint/2010/main" val="210784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summarizes the disclosures required, which are extensive. The module Financial Instruments Disclosures (IPSAS 29) provides further details (starting from page 50).</a:t>
            </a:r>
          </a:p>
          <a:p>
            <a:endParaRPr lang="en-US" sz="1200" kern="1200" dirty="0">
              <a:solidFill>
                <a:schemeClr val="tx1"/>
              </a:solidFill>
              <a:effectLst/>
              <a:latin typeface="+mn-lt"/>
              <a:cs typeface="Calibri"/>
            </a:endParaRPr>
          </a:p>
          <a:p>
            <a:r>
              <a:rPr lang="en-US" dirty="0">
                <a:cs typeface="Calibri"/>
              </a:rPr>
              <a:t>For transparency reasons, it may be appropriate to disclose loans given or received in response to the COVID-19 pandemic separately from other loans. Consider a discussion on this topic (use chat or break-out rooms if providing the training online). This discussion could start with a show of hands (poll if online) to see how many participants think COVID-19 loans should be disclosed separately.</a:t>
            </a:r>
          </a:p>
          <a:p>
            <a:endParaRPr lang="en-US" dirty="0"/>
          </a:p>
          <a:p>
            <a:r>
              <a:rPr lang="en-US" sz="1200" kern="1200" dirty="0">
                <a:solidFill>
                  <a:schemeClr val="tx1"/>
                </a:solidFill>
                <a:effectLst/>
                <a:latin typeface="+mn-lt"/>
                <a:ea typeface="+mn-ea"/>
                <a:cs typeface="+mn-cs"/>
              </a:rPr>
              <a:t>The fair value hierarchy has the following levels:</a:t>
            </a:r>
          </a:p>
          <a:p>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Level 1 - Quoted prices (unadjusted) in active markets for identical assets or liabilities;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Level 2 - Inputs other than quoted prices that are observable for the asset or liability, either directly (i.e., as price) or indirectly (i.e., derived from prices); and</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Level 3 - Inputs for the asset or liability that are not based on observable market data (unobservable inputs).</a:t>
            </a:r>
            <a:endParaRPr lang="en-GB" sz="1200" kern="1200" dirty="0">
              <a:solidFill>
                <a:schemeClr val="tx1"/>
              </a:solidFill>
              <a:effectLst/>
              <a:latin typeface="+mn-lt"/>
              <a:ea typeface="+mn-ea"/>
              <a:cs typeface="+mn-cs"/>
            </a:endParaRPr>
          </a:p>
          <a:p>
            <a:endParaRPr lang="en-US" dirty="0">
              <a:cs typeface="Calibri"/>
            </a:endParaRPr>
          </a:p>
          <a:p>
            <a:endParaRPr lang="en-US" dirty="0">
              <a:cs typeface="Calibri"/>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6F8EABD1-63AF-4DD0-B7F6-414C7B5662D2}" type="slidenum">
              <a:rPr lang="en-GB" smtClean="0"/>
              <a:t>3</a:t>
            </a:fld>
            <a:endParaRPr lang="en-GB"/>
          </a:p>
        </p:txBody>
      </p:sp>
    </p:spTree>
    <p:extLst>
      <p:ext uri="{BB962C8B-B14F-4D97-AF65-F5344CB8AC3E}">
        <p14:creationId xmlns:p14="http://schemas.microsoft.com/office/powerpoint/2010/main" val="216089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an accounting policy disclosure for financial instruments. See the module Financial Instruments Disclosures (IPSAS 29) for further details.</a:t>
            </a:r>
          </a:p>
          <a:p>
            <a:endParaRPr lang="en-GB" dirty="0"/>
          </a:p>
          <a:p>
            <a:r>
              <a:rPr lang="en-GB" dirty="0"/>
              <a:t>If participants’ organizations disclose accounting policies in respect of financial instruments, consider a discussion as to what is included in their policies (consider using chat or break-out rooms if delivering the training online).</a:t>
            </a:r>
          </a:p>
          <a:p>
            <a:endParaRPr lang="en-GB" dirty="0">
              <a:cs typeface="Calibri" panose="020F0502020204030204"/>
            </a:endParaRPr>
          </a:p>
          <a:p>
            <a:r>
              <a:rPr lang="en-GB" dirty="0">
                <a:cs typeface="Calibri" panose="020F0502020204030204"/>
              </a:rPr>
              <a:t>Additional policies would be needed to address concessionary loans given/received - e.g., in response to the COVID-19 pandemic.</a:t>
            </a:r>
          </a:p>
        </p:txBody>
      </p:sp>
      <p:sp>
        <p:nvSpPr>
          <p:cNvPr id="4" name="Slide Number Placeholder 3"/>
          <p:cNvSpPr>
            <a:spLocks noGrp="1"/>
          </p:cNvSpPr>
          <p:nvPr>
            <p:ph type="sldNum" sz="quarter" idx="5"/>
          </p:nvPr>
        </p:nvSpPr>
        <p:spPr/>
        <p:txBody>
          <a:bodyPr/>
          <a:lstStyle/>
          <a:p>
            <a:fld id="{6F8EABD1-63AF-4DD0-B7F6-414C7B5662D2}" type="slidenum">
              <a:rPr lang="en-GB" smtClean="0"/>
              <a:t>4</a:t>
            </a:fld>
            <a:endParaRPr lang="en-GB"/>
          </a:p>
        </p:txBody>
      </p:sp>
    </p:spTree>
    <p:extLst>
      <p:ext uri="{BB962C8B-B14F-4D97-AF65-F5344CB8AC3E}">
        <p14:creationId xmlns:p14="http://schemas.microsoft.com/office/powerpoint/2010/main" val="3150213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an note disclosure. See the module Financial Instruments Disclosures (IPSAS 29) for further details.</a:t>
            </a:r>
          </a:p>
          <a:p>
            <a:endParaRPr lang="en-GB" dirty="0">
              <a:cs typeface="Calibri"/>
            </a:endParaRPr>
          </a:p>
          <a:p>
            <a:r>
              <a:rPr lang="en-GB" dirty="0">
                <a:cs typeface="Calibri"/>
              </a:rPr>
              <a:t>Concessionary loans (e.g., in response to the COVID-19 pandemic) are likely to be disclosed separately.</a:t>
            </a:r>
          </a:p>
          <a:p>
            <a:endParaRPr lang="en-GB" dirty="0">
              <a:cs typeface="Calibri"/>
            </a:endParaRPr>
          </a:p>
        </p:txBody>
      </p:sp>
      <p:sp>
        <p:nvSpPr>
          <p:cNvPr id="4" name="Slide Number Placeholder 3"/>
          <p:cNvSpPr>
            <a:spLocks noGrp="1"/>
          </p:cNvSpPr>
          <p:nvPr>
            <p:ph type="sldNum" sz="quarter" idx="5"/>
          </p:nvPr>
        </p:nvSpPr>
        <p:spPr/>
        <p:txBody>
          <a:bodyPr/>
          <a:lstStyle/>
          <a:p>
            <a:fld id="{6F8EABD1-63AF-4DD0-B7F6-414C7B5662D2}" type="slidenum">
              <a:rPr lang="en-GB" smtClean="0"/>
              <a:t>5</a:t>
            </a:fld>
            <a:endParaRPr lang="en-GB"/>
          </a:p>
        </p:txBody>
      </p:sp>
    </p:spTree>
    <p:extLst>
      <p:ext uri="{BB962C8B-B14F-4D97-AF65-F5344CB8AC3E}">
        <p14:creationId xmlns:p14="http://schemas.microsoft.com/office/powerpoint/2010/main" val="149975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an note disclosure. See the module Financial Instruments Disclosures (IPSAS 29) for further details.</a:t>
            </a:r>
          </a:p>
          <a:p>
            <a:endParaRPr lang="en-GB" dirty="0"/>
          </a:p>
          <a:p>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6</a:t>
            </a:fld>
            <a:endParaRPr lang="en-GB"/>
          </a:p>
        </p:txBody>
      </p:sp>
    </p:spTree>
    <p:extLst>
      <p:ext uri="{BB962C8B-B14F-4D97-AF65-F5344CB8AC3E}">
        <p14:creationId xmlns:p14="http://schemas.microsoft.com/office/powerpoint/2010/main" val="103441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 note disclosure.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above is an illustration of a disclosure an entity may make in compliance with IPSAS 30 related to credit risk. The illustrative note is of necessity abbreviated. </a:t>
            </a:r>
            <a:r>
              <a:rPr lang="en-US" sz="1200" b="0" i="0" u="none" strike="noStrike" kern="1200" baseline="0">
                <a:solidFill>
                  <a:schemeClr val="tx1"/>
                </a:solidFill>
                <a:latin typeface="+mn-lt"/>
                <a:ea typeface="+mn-ea"/>
                <a:cs typeface="+mn-cs"/>
              </a:rPr>
              <a:t>Participants should consult IPSAS 30 for more the detailed disclosure requirements. </a:t>
            </a:r>
            <a:endParaRPr lang="en-GB" dirty="0"/>
          </a:p>
          <a:p>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7</a:t>
            </a:fld>
            <a:endParaRPr lang="en-GB"/>
          </a:p>
        </p:txBody>
      </p:sp>
    </p:spTree>
    <p:extLst>
      <p:ext uri="{BB962C8B-B14F-4D97-AF65-F5344CB8AC3E}">
        <p14:creationId xmlns:p14="http://schemas.microsoft.com/office/powerpoint/2010/main" val="249919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Financial Instruments – </a:t>
            </a:r>
          </a:p>
          <a:p>
            <a:pPr algn="l"/>
            <a:r>
              <a:rPr lang="en-US" b="1" dirty="0">
                <a:latin typeface="Arial" panose="020B0604020202020204" pitchFamily="34" charset="0"/>
                <a:cs typeface="Arial" panose="020B0604020202020204" pitchFamily="34" charset="0"/>
              </a:rPr>
              <a:t>Disclosures (IPSAS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29)</a:t>
            </a:r>
          </a:p>
          <a:p>
            <a:pPr algn="l"/>
            <a:endParaRPr lang="en-US" sz="1250" dirty="0"/>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Financial Instruments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31072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756831"/>
            <a:ext cx="8089900" cy="580671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 Requirements</a:t>
            </a:r>
          </a:p>
          <a:p>
            <a:pPr lvl="0" defTabSz="914400" fontAlgn="base">
              <a:spcBef>
                <a:spcPts val="776"/>
              </a:spcBef>
              <a:spcAft>
                <a:spcPct val="0"/>
              </a:spcAft>
            </a:pPr>
            <a:endParaRPr lang="en-US" sz="6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r>
              <a:rPr lang="en-US" kern="0" dirty="0">
                <a:solidFill>
                  <a:srgbClr val="000000">
                    <a:lumMod val="65000"/>
                    <a:lumOff val="35000"/>
                  </a:srgbClr>
                </a:solidFill>
                <a:latin typeface="Arial" pitchFamily="34" charset="0"/>
                <a:ea typeface="ＭＳ Ｐゴシック" charset="0"/>
                <a:cs typeface="Arial" pitchFamily="34" charset="0"/>
              </a:rPr>
              <a:t>Disclosures allow users information to evaluate the financial instruments of the entity and understand the nature and extent of risks from such instruments.  Required items to disclose are as follows:</a:t>
            </a:r>
          </a:p>
          <a:p>
            <a:pPr marL="342900" lvl="0" indent="-342900" defTabSz="914400" fontAlgn="base">
              <a:spcBef>
                <a:spcPts val="776"/>
              </a:spcBef>
              <a:spcAft>
                <a:spcPct val="0"/>
              </a:spcAft>
              <a:buClr>
                <a:srgbClr val="000000"/>
              </a:buClr>
              <a:buFontTx/>
              <a:buChar char="•"/>
            </a:pPr>
            <a:r>
              <a:rPr lang="en-US" sz="1600" kern="0" dirty="0">
                <a:solidFill>
                  <a:srgbClr val="000000">
                    <a:lumMod val="65000"/>
                    <a:lumOff val="35000"/>
                  </a:srgbClr>
                </a:solidFill>
                <a:latin typeface="Arial" pitchFamily="34" charset="0"/>
                <a:ea typeface="ＭＳ Ｐゴシック" charset="0"/>
                <a:cs typeface="Arial" pitchFamily="34" charset="0"/>
              </a:rPr>
              <a:t>Carrying amounts of each category of financial instrument</a:t>
            </a:r>
          </a:p>
          <a:p>
            <a:pPr marL="342900" lvl="0" indent="-342900" defTabSz="914400" fontAlgn="base">
              <a:spcBef>
                <a:spcPts val="776"/>
              </a:spcBef>
              <a:spcAft>
                <a:spcPct val="0"/>
              </a:spcAft>
              <a:buClr>
                <a:srgbClr val="000000"/>
              </a:buClr>
              <a:buFontTx/>
              <a:buChar char="•"/>
            </a:pPr>
            <a:r>
              <a:rPr lang="en-US" sz="1600" kern="0" dirty="0">
                <a:solidFill>
                  <a:srgbClr val="000000">
                    <a:lumMod val="65000"/>
                    <a:lumOff val="35000"/>
                  </a:srgbClr>
                </a:solidFill>
                <a:latin typeface="Arial" pitchFamily="34" charset="0"/>
                <a:ea typeface="ＭＳ Ｐゴシック" charset="0"/>
                <a:cs typeface="Arial" pitchFamily="34" charset="0"/>
              </a:rPr>
              <a:t>Fair value measurements and fair value hierarchy level</a:t>
            </a:r>
          </a:p>
          <a:p>
            <a:pPr marL="342900" lvl="0" indent="-342900" defTabSz="914400" fontAlgn="base">
              <a:spcBef>
                <a:spcPts val="776"/>
              </a:spcBef>
              <a:spcAft>
                <a:spcPct val="0"/>
              </a:spcAft>
              <a:buClr>
                <a:srgbClr val="000000"/>
              </a:buClr>
              <a:buFontTx/>
              <a:buChar char="•"/>
            </a:pPr>
            <a:r>
              <a:rPr lang="en-US" sz="1600" kern="0" dirty="0">
                <a:solidFill>
                  <a:srgbClr val="000000">
                    <a:lumMod val="65000"/>
                    <a:lumOff val="35000"/>
                  </a:srgbClr>
                </a:solidFill>
                <a:latin typeface="Arial" pitchFamily="34" charset="0"/>
                <a:ea typeface="ＭＳ Ｐゴシック" charset="0"/>
                <a:cs typeface="Arial" pitchFamily="34" charset="0"/>
              </a:rPr>
              <a:t>Revenue, expense, gains, or losses </a:t>
            </a:r>
          </a:p>
          <a:p>
            <a:pPr marL="694944" lvl="1" indent="-347472" defTabSz="914400" fontAlgn="base">
              <a:spcBef>
                <a:spcPts val="776"/>
              </a:spcBef>
              <a:spcAft>
                <a:spcPct val="0"/>
              </a:spcAft>
              <a:buClr>
                <a:srgbClr val="000000"/>
              </a:buClr>
              <a:buFontTx/>
              <a:buChar char="–"/>
            </a:pPr>
            <a:r>
              <a:rPr lang="en-US" sz="1600" kern="0" dirty="0">
                <a:solidFill>
                  <a:srgbClr val="000000">
                    <a:lumMod val="65000"/>
                    <a:lumOff val="35000"/>
                  </a:srgbClr>
                </a:solidFill>
                <a:latin typeface="Arial" pitchFamily="34" charset="0"/>
                <a:ea typeface="ＭＳ Ｐゴシック" charset="0"/>
                <a:cs typeface="Arial" pitchFamily="34" charset="0"/>
              </a:rPr>
              <a:t>Net gains or losses by category </a:t>
            </a:r>
          </a:p>
          <a:p>
            <a:pPr marL="694944" lvl="1" indent="-347472" defTabSz="914400" fontAlgn="base">
              <a:spcBef>
                <a:spcPts val="776"/>
              </a:spcBef>
              <a:spcAft>
                <a:spcPct val="0"/>
              </a:spcAft>
              <a:buClr>
                <a:srgbClr val="000000"/>
              </a:buClr>
              <a:buFontTx/>
              <a:buChar char="–"/>
            </a:pPr>
            <a:r>
              <a:rPr lang="en-US" sz="1600" kern="0" dirty="0">
                <a:solidFill>
                  <a:srgbClr val="000000">
                    <a:lumMod val="65000"/>
                    <a:lumOff val="35000"/>
                  </a:srgbClr>
                </a:solidFill>
                <a:latin typeface="Arial" pitchFamily="34" charset="0"/>
                <a:ea typeface="ＭＳ Ｐゴシック" charset="0"/>
                <a:cs typeface="Arial" pitchFamily="34" charset="0"/>
              </a:rPr>
              <a:t>Interest revenue and expense </a:t>
            </a:r>
          </a:p>
          <a:p>
            <a:pPr marL="694944" lvl="1" indent="-347472" defTabSz="914400" fontAlgn="base">
              <a:spcBef>
                <a:spcPts val="776"/>
              </a:spcBef>
              <a:spcAft>
                <a:spcPct val="0"/>
              </a:spcAft>
              <a:buClr>
                <a:srgbClr val="000000"/>
              </a:buClr>
              <a:buFontTx/>
              <a:buChar char="–"/>
            </a:pPr>
            <a:r>
              <a:rPr lang="en-US" sz="1600" kern="0" dirty="0">
                <a:solidFill>
                  <a:srgbClr val="000000">
                    <a:lumMod val="65000"/>
                    <a:lumOff val="35000"/>
                  </a:srgbClr>
                </a:solidFill>
                <a:latin typeface="Arial" pitchFamily="34" charset="0"/>
                <a:ea typeface="ＭＳ Ｐゴシック" charset="0"/>
                <a:cs typeface="Arial" pitchFamily="34" charset="0"/>
              </a:rPr>
              <a:t>Impairment losses </a:t>
            </a:r>
          </a:p>
          <a:p>
            <a:pPr marL="342900" lvl="0" indent="-342900" defTabSz="914400" fontAlgn="base">
              <a:spcBef>
                <a:spcPts val="776"/>
              </a:spcBef>
              <a:spcAft>
                <a:spcPct val="0"/>
              </a:spcAft>
              <a:buClr>
                <a:srgbClr val="000000"/>
              </a:buClr>
              <a:buFontTx/>
              <a:buChar char="•"/>
            </a:pPr>
            <a:r>
              <a:rPr lang="en-US" sz="1600" kern="0" dirty="0">
                <a:solidFill>
                  <a:srgbClr val="000000">
                    <a:lumMod val="65000"/>
                    <a:lumOff val="35000"/>
                  </a:srgbClr>
                </a:solidFill>
                <a:latin typeface="Arial" pitchFamily="34" charset="0"/>
                <a:ea typeface="ＭＳ Ｐゴシック" charset="0"/>
                <a:cs typeface="Arial" pitchFamily="34" charset="0"/>
              </a:rPr>
              <a:t>Information about hedges</a:t>
            </a:r>
          </a:p>
          <a:p>
            <a:pPr marL="342900" lvl="0" indent="-342900" defTabSz="914400" fontAlgn="base">
              <a:spcBef>
                <a:spcPts val="776"/>
              </a:spcBef>
              <a:spcAft>
                <a:spcPct val="0"/>
              </a:spcAft>
              <a:buClr>
                <a:srgbClr val="000000"/>
              </a:buClr>
              <a:buFontTx/>
              <a:buChar char="•"/>
            </a:pPr>
            <a:r>
              <a:rPr lang="en-US" sz="1600" kern="0" dirty="0">
                <a:solidFill>
                  <a:srgbClr val="000000">
                    <a:lumMod val="65000"/>
                    <a:lumOff val="35000"/>
                  </a:srgbClr>
                </a:solidFill>
                <a:latin typeface="Arial" pitchFamily="34" charset="0"/>
                <a:ea typeface="ＭＳ Ｐゴシック" charset="0"/>
                <a:cs typeface="Arial" pitchFamily="34" charset="0"/>
              </a:rPr>
              <a:t>Information about concessionary loans</a:t>
            </a:r>
          </a:p>
          <a:p>
            <a:pPr marL="342900" lvl="0" indent="-342900" defTabSz="914400" fontAlgn="base">
              <a:spcBef>
                <a:spcPts val="776"/>
              </a:spcBef>
              <a:spcAft>
                <a:spcPct val="0"/>
              </a:spcAft>
              <a:buClr>
                <a:srgbClr val="000000"/>
              </a:buClr>
              <a:buFontTx/>
              <a:buChar char="•"/>
            </a:pPr>
            <a:r>
              <a:rPr lang="en-US" sz="1600" kern="0" dirty="0">
                <a:solidFill>
                  <a:srgbClr val="000000">
                    <a:lumMod val="65000"/>
                    <a:lumOff val="35000"/>
                  </a:srgbClr>
                </a:solidFill>
                <a:latin typeface="Arial" pitchFamily="34" charset="0"/>
                <a:ea typeface="ＭＳ Ｐゴシック" charset="0"/>
                <a:cs typeface="Arial" pitchFamily="34" charset="0"/>
              </a:rPr>
              <a:t>Nature, types and extent of risks</a:t>
            </a:r>
          </a:p>
          <a:p>
            <a:endParaRPr lang="en-US" sz="1850" b="1" dirty="0">
              <a:solidFill>
                <a:schemeClr val="bg1">
                  <a:lumMod val="50000"/>
                </a:schemeClr>
              </a:solidFill>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21910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Policy Note</a:t>
            </a:r>
          </a:p>
          <a:p>
            <a:endParaRPr lang="en-US" sz="1850" b="1" dirty="0">
              <a:solidFill>
                <a:schemeClr val="bg1">
                  <a:lumMod val="50000"/>
                </a:schemeClr>
              </a:solidFill>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The Commission makes the following classifications of its financial assets and financial liabilities</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Cash is classified as "assets held for trading through surplus or deficit" and is measured at fair value</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Accounts receivable are classified as "loans and receivables" and are measured at amortized cost</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Accounts payable and accrued liabilities, other liabilities and long term financing are classified as "other financial liabilities" and are initially measured at fair value</a:t>
            </a: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12079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465820" cy="274177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Carrying Amount and Fair Value Illustrative Note Disclosure</a:t>
            </a:r>
          </a:p>
          <a:p>
            <a:endParaRPr lang="en-US" sz="1000" kern="0" dirty="0">
              <a:solidFill>
                <a:srgbClr val="000000">
                  <a:lumMod val="65000"/>
                  <a:lumOff val="35000"/>
                </a:srgbClr>
              </a:solidFill>
              <a:latin typeface="Arial" pitchFamily="34" charset="0"/>
              <a:ea typeface="ＭＳ Ｐゴシック" charset="0"/>
              <a:cs typeface="Arial" pitchFamily="34" charset="0"/>
            </a:endParaRPr>
          </a:p>
          <a:p>
            <a:pPr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The following table presents the carrying amounts and fair values of  liabilities and financial assets. Fair values are Government estimates and are generally calculated using market conditions at a specific point in time. </a:t>
            </a:r>
            <a:endParaRPr lang="en-US" sz="1850" b="1" dirty="0">
              <a:solidFill>
                <a:schemeClr val="bg1">
                  <a:lumMod val="50000"/>
                </a:schemeClr>
              </a:solidFill>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pic>
        <p:nvPicPr>
          <p:cNvPr id="2" name="Picture 1"/>
          <p:cNvPicPr>
            <a:picLocks noChangeAspect="1"/>
          </p:cNvPicPr>
          <p:nvPr/>
        </p:nvPicPr>
        <p:blipFill>
          <a:blip r:embed="rId3"/>
          <a:stretch>
            <a:fillRect/>
          </a:stretch>
        </p:blipFill>
        <p:spPr>
          <a:xfrm>
            <a:off x="612717" y="2681009"/>
            <a:ext cx="6923864" cy="2708525"/>
          </a:xfrm>
          <a:prstGeom prst="rect">
            <a:avLst/>
          </a:prstGeom>
        </p:spPr>
      </p:pic>
    </p:spTree>
    <p:extLst>
      <p:ext uri="{BB962C8B-B14F-4D97-AF65-F5344CB8AC3E}">
        <p14:creationId xmlns:p14="http://schemas.microsoft.com/office/powerpoint/2010/main" val="104457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303672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Fair Value Hierarchy</a:t>
            </a:r>
          </a:p>
          <a:p>
            <a:endParaRPr lang="en-US" sz="1850" b="1" dirty="0">
              <a:solidFill>
                <a:schemeClr val="bg1">
                  <a:lumMod val="50000"/>
                </a:schemeClr>
              </a:solidFill>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The following table shows the fair value hierarchy for fair value measurements of financial assets recognized in the statement of financial position. </a:t>
            </a:r>
          </a:p>
          <a:p>
            <a:pPr lvl="0" defTabSz="914400" fontAlgn="base">
              <a:spcBef>
                <a:spcPts val="776"/>
              </a:spcBef>
              <a:spcAft>
                <a:spcPct val="0"/>
              </a:spcAft>
              <a:defRPr/>
            </a:pPr>
            <a:endParaRPr lang="en-US" sz="2400" kern="0" dirty="0">
              <a:solidFill>
                <a:srgbClr val="000000">
                  <a:lumMod val="65000"/>
                  <a:lumOff val="35000"/>
                </a:srgbClr>
              </a:solidFill>
              <a:latin typeface="Arial"/>
              <a:ea typeface="ＭＳ Ｐゴシック"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pic>
        <p:nvPicPr>
          <p:cNvPr id="2" name="Picture 1"/>
          <p:cNvPicPr>
            <a:picLocks noChangeAspect="1"/>
          </p:cNvPicPr>
          <p:nvPr/>
        </p:nvPicPr>
        <p:blipFill>
          <a:blip r:embed="rId3"/>
          <a:stretch>
            <a:fillRect/>
          </a:stretch>
        </p:blipFill>
        <p:spPr>
          <a:xfrm>
            <a:off x="533400" y="2561085"/>
            <a:ext cx="6946214" cy="2715199"/>
          </a:xfrm>
          <a:prstGeom prst="rect">
            <a:avLst/>
          </a:prstGeom>
        </p:spPr>
      </p:pic>
    </p:spTree>
    <p:extLst>
      <p:ext uri="{BB962C8B-B14F-4D97-AF65-F5344CB8AC3E}">
        <p14:creationId xmlns:p14="http://schemas.microsoft.com/office/powerpoint/2010/main" val="256051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33195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Credit Risk</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Note X - Credit Risk</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The use of derivatives introduces the credit risk of a counterparty defaulting on contractual obligations. The Province manages its credit risk by dealing only with high credit quality counterparties and entering into contractual agreements that provide for termination netting . The table below presents the gross credit risk for the derivative financial instrument portfolio.</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pic>
        <p:nvPicPr>
          <p:cNvPr id="2" name="Picture 1"/>
          <p:cNvPicPr>
            <a:picLocks noChangeAspect="1"/>
          </p:cNvPicPr>
          <p:nvPr/>
        </p:nvPicPr>
        <p:blipFill>
          <a:blip r:embed="rId3"/>
          <a:stretch>
            <a:fillRect/>
          </a:stretch>
        </p:blipFill>
        <p:spPr>
          <a:xfrm>
            <a:off x="533400" y="3929861"/>
            <a:ext cx="7126842" cy="1268078"/>
          </a:xfrm>
          <a:prstGeom prst="rect">
            <a:avLst/>
          </a:prstGeom>
        </p:spPr>
      </p:pic>
    </p:spTree>
    <p:extLst>
      <p:ext uri="{BB962C8B-B14F-4D97-AF65-F5344CB8AC3E}">
        <p14:creationId xmlns:p14="http://schemas.microsoft.com/office/powerpoint/2010/main" val="72472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903670954"/>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2615BB-BF95-4F82-99DB-0E8669B8D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235F10-5C4D-4125-9888-BD00E915D89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59C3183-6802-45BC-BD47-718D02E16F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233</TotalTime>
  <Words>1020</Words>
  <Application>Microsoft Office PowerPoint</Application>
  <PresentationFormat>On-screen Show (4:3)</PresentationFormat>
  <Paragraphs>87</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100</cp:revision>
  <dcterms:created xsi:type="dcterms:W3CDTF">2014-09-10T19:10:10Z</dcterms:created>
  <dcterms:modified xsi:type="dcterms:W3CDTF">2020-10-21T17:45:42Z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