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8" r:id="rId5"/>
    <p:sldId id="272" r:id="rId6"/>
    <p:sldId id="257" r:id="rId7"/>
    <p:sldId id="274" r:id="rId8"/>
    <p:sldId id="259" r:id="rId9"/>
    <p:sldId id="260" r:id="rId10"/>
    <p:sldId id="261" r:id="rId11"/>
    <p:sldId id="262" r:id="rId12"/>
    <p:sldId id="273" r:id="rId13"/>
  </p:sldIdLst>
  <p:sldSz cx="9144000" cy="6858000" type="screen4x3"/>
  <p:notesSz cx="6858000" cy="2790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094" autoAdjust="0"/>
  </p:normalViewPr>
  <p:slideViewPr>
    <p:cSldViewPr snapToGrid="0" snapToObjects="1">
      <p:cViewPr varScale="1">
        <p:scale>
          <a:sx n="60" d="100"/>
          <a:sy n="60" d="100"/>
        </p:scale>
        <p:origin x="2054"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7A314C43-9195-4B16-B4F2-2C6BB71D66B1}"/>
    <pc:docChg chg="modSld">
      <pc:chgData name="Paul Mason" userId="a428ece4f01b0f60" providerId="LiveId" clId="{7A314C43-9195-4B16-B4F2-2C6BB71D66B1}" dt="2020-09-24T03:03:28.436" v="62" actId="1037"/>
      <pc:docMkLst>
        <pc:docMk/>
      </pc:docMkLst>
      <pc:sldChg chg="modNotesTx">
        <pc:chgData name="Paul Mason" userId="a428ece4f01b0f60" providerId="LiveId" clId="{7A314C43-9195-4B16-B4F2-2C6BB71D66B1}" dt="2020-09-24T02:43:55.771" v="1" actId="20577"/>
        <pc:sldMkLst>
          <pc:docMk/>
          <pc:sldMk cId="4120575675" sldId="258"/>
        </pc:sldMkLst>
      </pc:sldChg>
      <pc:sldChg chg="modSp mod">
        <pc:chgData name="Paul Mason" userId="a428ece4f01b0f60" providerId="LiveId" clId="{7A314C43-9195-4B16-B4F2-2C6BB71D66B1}" dt="2020-09-24T02:58:46.725" v="38" actId="20577"/>
        <pc:sldMkLst>
          <pc:docMk/>
          <pc:sldMk cId="1044572889" sldId="260"/>
        </pc:sldMkLst>
        <pc:spChg chg="mod">
          <ac:chgData name="Paul Mason" userId="a428ece4f01b0f60" providerId="LiveId" clId="{7A314C43-9195-4B16-B4F2-2C6BB71D66B1}" dt="2020-09-24T02:58:46.725" v="38" actId="20577"/>
          <ac:spMkLst>
            <pc:docMk/>
            <pc:sldMk cId="1044572889" sldId="260"/>
            <ac:spMk id="7" creationId="{00000000-0000-0000-0000-000000000000}"/>
          </ac:spMkLst>
        </pc:spChg>
      </pc:sldChg>
      <pc:sldChg chg="modSp mod">
        <pc:chgData name="Paul Mason" userId="a428ece4f01b0f60" providerId="LiveId" clId="{7A314C43-9195-4B16-B4F2-2C6BB71D66B1}" dt="2020-09-24T03:03:28.436" v="62" actId="1037"/>
        <pc:sldMkLst>
          <pc:docMk/>
          <pc:sldMk cId="2560515737" sldId="261"/>
        </pc:sldMkLst>
        <pc:spChg chg="mod">
          <ac:chgData name="Paul Mason" userId="a428ece4f01b0f60" providerId="LiveId" clId="{7A314C43-9195-4B16-B4F2-2C6BB71D66B1}" dt="2020-09-24T03:03:18.952" v="39" actId="255"/>
          <ac:spMkLst>
            <pc:docMk/>
            <pc:sldMk cId="2560515737" sldId="261"/>
            <ac:spMk id="7" creationId="{00000000-0000-0000-0000-000000000000}"/>
          </ac:spMkLst>
        </pc:spChg>
        <pc:graphicFrameChg chg="mod">
          <ac:chgData name="Paul Mason" userId="a428ece4f01b0f60" providerId="LiveId" clId="{7A314C43-9195-4B16-B4F2-2C6BB71D66B1}" dt="2020-09-24T03:03:28.436" v="62" actId="1037"/>
          <ac:graphicFrameMkLst>
            <pc:docMk/>
            <pc:sldMk cId="2560515737" sldId="261"/>
            <ac:graphicFrameMk id="3" creationId="{2B56A26C-27EA-49E1-9200-DF6B53C3B09D}"/>
          </ac:graphicFrameMkLst>
        </pc:graphicFrameChg>
      </pc:sldChg>
    </pc:docChg>
  </pc:docChgLst>
  <pc:docChgLst>
    <pc:chgData name="Laura Leka" userId="3c7b6d49-5262-4131-8ab9-4538781ea16d" providerId="ADAL" clId="{702C3AF6-EADD-43FF-9B86-8A8A16E725CF}"/>
    <pc:docChg chg="modSld">
      <pc:chgData name="Laura Leka" userId="3c7b6d49-5262-4131-8ab9-4538781ea16d" providerId="ADAL" clId="{702C3AF6-EADD-43FF-9B86-8A8A16E725CF}" dt="2020-10-21T18:20:19.151" v="34" actId="20577"/>
      <pc:docMkLst>
        <pc:docMk/>
      </pc:docMkLst>
      <pc:sldChg chg="modNotesTx">
        <pc:chgData name="Laura Leka" userId="3c7b6d49-5262-4131-8ab9-4538781ea16d" providerId="ADAL" clId="{702C3AF6-EADD-43FF-9B86-8A8A16E725CF}" dt="2020-10-21T18:20:19.151" v="34" actId="20577"/>
        <pc:sldMkLst>
          <pc:docMk/>
          <pc:sldMk cId="1120798786" sldId="259"/>
        </pc:sldMkLst>
      </pc:sldChg>
      <pc:sldChg chg="modNotesTx">
        <pc:chgData name="Laura Leka" userId="3c7b6d49-5262-4131-8ab9-4538781ea16d" providerId="ADAL" clId="{702C3AF6-EADD-43FF-9B86-8A8A16E725CF}" dt="2020-10-21T18:20:00.896" v="23" actId="20577"/>
        <pc:sldMkLst>
          <pc:docMk/>
          <pc:sldMk cId="3811484210" sldId="274"/>
        </pc:sldMkLst>
      </pc:sldChg>
    </pc:docChg>
  </pc:docChgLst>
  <pc:docChgLst>
    <pc:chgData name="Paul Mason" userId="a428ece4f01b0f60" providerId="LiveId" clId="{F06FC6E8-1968-433C-81FA-EE813AD8DEF4}"/>
    <pc:docChg chg="custSel modSld">
      <pc:chgData name="Paul Mason" userId="a428ece4f01b0f60" providerId="LiveId" clId="{F06FC6E8-1968-433C-81FA-EE813AD8DEF4}" dt="2020-07-19T22:11:43.310" v="1242" actId="20577"/>
      <pc:docMkLst>
        <pc:docMk/>
      </pc:docMkLst>
      <pc:sldChg chg="modSp mod modNotesTx">
        <pc:chgData name="Paul Mason" userId="a428ece4f01b0f60" providerId="LiveId" clId="{F06FC6E8-1968-433C-81FA-EE813AD8DEF4}" dt="2020-07-19T22:08:58.547" v="730" actId="20577"/>
        <pc:sldMkLst>
          <pc:docMk/>
          <pc:sldMk cId="1441733616" sldId="257"/>
        </pc:sldMkLst>
        <pc:spChg chg="mod">
          <ac:chgData name="Paul Mason" userId="a428ece4f01b0f60" providerId="LiveId" clId="{F06FC6E8-1968-433C-81FA-EE813AD8DEF4}" dt="2020-07-19T22:06:13.013" v="533" actId="1035"/>
          <ac:spMkLst>
            <pc:docMk/>
            <pc:sldMk cId="1441733616" sldId="257"/>
            <ac:spMk id="7" creationId="{00000000-0000-0000-0000-000000000000}"/>
          </ac:spMkLst>
        </pc:spChg>
      </pc:sldChg>
      <pc:sldChg chg="modSp mod modNotesTx">
        <pc:chgData name="Paul Mason" userId="a428ece4f01b0f60" providerId="LiveId" clId="{F06FC6E8-1968-433C-81FA-EE813AD8DEF4}" dt="2020-07-19T22:05:55.787" v="520" actId="20577"/>
        <pc:sldMkLst>
          <pc:docMk/>
          <pc:sldMk cId="4120575675" sldId="258"/>
        </pc:sldMkLst>
        <pc:spChg chg="mod">
          <ac:chgData name="Paul Mason" userId="a428ece4f01b0f60" providerId="LiveId" clId="{F06FC6E8-1968-433C-81FA-EE813AD8DEF4}" dt="2020-07-19T22:02:22.532" v="3" actId="947"/>
          <ac:spMkLst>
            <pc:docMk/>
            <pc:sldMk cId="4120575675" sldId="258"/>
            <ac:spMk id="4" creationId="{00000000-0000-0000-0000-000000000000}"/>
          </ac:spMkLst>
        </pc:spChg>
      </pc:sldChg>
      <pc:sldChg chg="modNotesTx">
        <pc:chgData name="Paul Mason" userId="a428ece4f01b0f60" providerId="LiveId" clId="{F06FC6E8-1968-433C-81FA-EE813AD8DEF4}" dt="2020-07-19T22:11:43.310" v="1242" actId="20577"/>
        <pc:sldMkLst>
          <pc:docMk/>
          <pc:sldMk cId="1120798786" sldId="259"/>
        </pc:sldMkLst>
      </pc:sldChg>
    </pc:docChg>
  </pc:docChgLst>
  <pc:docChgLst>
    <pc:chgData name="Jazmin Jackson" userId="f572b969-e4f5-4724-882f-3c5f18082039" providerId="ADAL" clId="{7A39A095-E06D-4F80-B36E-FE29B66B98E4}"/>
    <pc:docChg chg="modSld">
      <pc:chgData name="Jazmin Jackson" userId="f572b969-e4f5-4724-882f-3c5f18082039" providerId="ADAL" clId="{7A39A095-E06D-4F80-B36E-FE29B66B98E4}" dt="2020-10-16T20:09:00.173" v="0" actId="14826"/>
      <pc:docMkLst>
        <pc:docMk/>
      </pc:docMkLst>
      <pc:sldChg chg="modSp">
        <pc:chgData name="Jazmin Jackson" userId="f572b969-e4f5-4724-882f-3c5f18082039" providerId="ADAL" clId="{7A39A095-E06D-4F80-B36E-FE29B66B98E4}" dt="2020-10-16T20:09:00.173" v="0" actId="14826"/>
        <pc:sldMkLst>
          <pc:docMk/>
          <pc:sldMk cId="4120575675" sldId="258"/>
        </pc:sldMkLst>
        <pc:picChg chg="mod">
          <ac:chgData name="Jazmin Jackson" userId="f572b969-e4f5-4724-882f-3c5f18082039" providerId="ADAL" clId="{7A39A095-E06D-4F80-B36E-FE29B66B98E4}" dt="2020-10-16T20:09:00.173" v="0" actId="14826"/>
          <ac:picMkLst>
            <pc:docMk/>
            <pc:sldMk cId="4120575675" sldId="258"/>
            <ac:picMk id="5" creationId="{00000000-0000-0000-0000-000000000000}"/>
          </ac:picMkLst>
        </pc:picChg>
      </pc:sldChg>
    </pc:docChg>
  </pc:docChgLst>
  <pc:docChgLst>
    <pc:chgData name="Paul Mason" userId="S::paulmason@ipsasb.org::bc25325f-8af9-448a-ac1c-cc590aae8d97" providerId="AD" clId="Web-{EB252316-4209-4A97-98B4-93E54BFA2831}"/>
    <pc:docChg chg="modSld">
      <pc:chgData name="Paul Mason" userId="S::paulmason@ipsasb.org::bc25325f-8af9-448a-ac1c-cc590aae8d97" providerId="AD" clId="Web-{EB252316-4209-4A97-98B4-93E54BFA2831}" dt="2020-07-27T20:54:58.928" v="10"/>
      <pc:docMkLst>
        <pc:docMk/>
      </pc:docMkLst>
      <pc:sldChg chg="modNotes">
        <pc:chgData name="Paul Mason" userId="S::paulmason@ipsasb.org::bc25325f-8af9-448a-ac1c-cc590aae8d97" providerId="AD" clId="Web-{EB252316-4209-4A97-98B4-93E54BFA2831}" dt="2020-07-27T20:54:40.568" v="7"/>
        <pc:sldMkLst>
          <pc:docMk/>
          <pc:sldMk cId="1120798786" sldId="259"/>
        </pc:sldMkLst>
      </pc:sldChg>
      <pc:sldChg chg="modNotes">
        <pc:chgData name="Paul Mason" userId="S::paulmason@ipsasb.org::bc25325f-8af9-448a-ac1c-cc590aae8d97" providerId="AD" clId="Web-{EB252316-4209-4A97-98B4-93E54BFA2831}" dt="2020-07-27T20:54:58.928" v="10"/>
        <pc:sldMkLst>
          <pc:docMk/>
          <pc:sldMk cId="1044572889" sldId="260"/>
        </pc:sldMkLst>
      </pc:sldChg>
      <pc:sldChg chg="modNotes">
        <pc:chgData name="Paul Mason" userId="S::paulmason@ipsasb.org::bc25325f-8af9-448a-ac1c-cc590aae8d97" providerId="AD" clId="Web-{EB252316-4209-4A97-98B4-93E54BFA2831}" dt="2020-07-27T20:53:56.411" v="3"/>
        <pc:sldMkLst>
          <pc:docMk/>
          <pc:sldMk cId="3811484210" sldId="274"/>
        </pc:sldMkLst>
      </pc:sldChg>
    </pc:docChg>
  </pc:docChgLst>
  <pc:docChgLst>
    <pc:chgData name="Paul Mason" userId="a428ece4f01b0f60" providerId="LiveId" clId="{EE40D94B-D078-48E6-A85E-564F584A8CDA}"/>
    <pc:docChg chg="undo redo custSel addSld modSld">
      <pc:chgData name="Paul Mason" userId="a428ece4f01b0f60" providerId="LiveId" clId="{EE40D94B-D078-48E6-A85E-564F584A8CDA}" dt="2020-07-23T22:01:23.689" v="1584" actId="14100"/>
      <pc:docMkLst>
        <pc:docMk/>
      </pc:docMkLst>
      <pc:sldChg chg="modSp mod modNotesTx">
        <pc:chgData name="Paul Mason" userId="a428ece4f01b0f60" providerId="LiveId" clId="{EE40D94B-D078-48E6-A85E-564F584A8CDA}" dt="2020-07-23T15:38:01.754" v="634" actId="948"/>
        <pc:sldMkLst>
          <pc:docMk/>
          <pc:sldMk cId="1441733616" sldId="257"/>
        </pc:sldMkLst>
        <pc:spChg chg="mod">
          <ac:chgData name="Paul Mason" userId="a428ece4f01b0f60" providerId="LiveId" clId="{EE40D94B-D078-48E6-A85E-564F584A8CDA}" dt="2020-07-23T15:38:01.754" v="634" actId="948"/>
          <ac:spMkLst>
            <pc:docMk/>
            <pc:sldMk cId="1441733616" sldId="257"/>
            <ac:spMk id="7" creationId="{00000000-0000-0000-0000-000000000000}"/>
          </ac:spMkLst>
        </pc:spChg>
      </pc:sldChg>
      <pc:sldChg chg="modSp mod modNotes modNotesTx">
        <pc:chgData name="Paul Mason" userId="a428ece4f01b0f60" providerId="LiveId" clId="{EE40D94B-D078-48E6-A85E-564F584A8CDA}" dt="2020-07-23T14:25:17.593" v="566" actId="14100"/>
        <pc:sldMkLst>
          <pc:docMk/>
          <pc:sldMk cId="4120575675" sldId="258"/>
        </pc:sldMkLst>
        <pc:spChg chg="mod">
          <ac:chgData name="Paul Mason" userId="a428ece4f01b0f60" providerId="LiveId" clId="{EE40D94B-D078-48E6-A85E-564F584A8CDA}" dt="2020-07-23T14:15:26.998" v="3" actId="20577"/>
          <ac:spMkLst>
            <pc:docMk/>
            <pc:sldMk cId="4120575675" sldId="258"/>
            <ac:spMk id="4" creationId="{00000000-0000-0000-0000-000000000000}"/>
          </ac:spMkLst>
        </pc:spChg>
      </pc:sldChg>
      <pc:sldChg chg="modSp mod modNotesTx">
        <pc:chgData name="Paul Mason" userId="a428ece4f01b0f60" providerId="LiveId" clId="{EE40D94B-D078-48E6-A85E-564F584A8CDA}" dt="2020-07-23T21:01:44.035" v="1526" actId="20577"/>
        <pc:sldMkLst>
          <pc:docMk/>
          <pc:sldMk cId="1120798786" sldId="259"/>
        </pc:sldMkLst>
        <pc:spChg chg="mod">
          <ac:chgData name="Paul Mason" userId="a428ece4f01b0f60" providerId="LiveId" clId="{EE40D94B-D078-48E6-A85E-564F584A8CDA}" dt="2020-07-23T21:01:44.035" v="1526" actId="20577"/>
          <ac:spMkLst>
            <pc:docMk/>
            <pc:sldMk cId="1120798786" sldId="259"/>
            <ac:spMk id="7" creationId="{00000000-0000-0000-0000-000000000000}"/>
          </ac:spMkLst>
        </pc:spChg>
      </pc:sldChg>
      <pc:sldChg chg="addSp delSp modSp mod modNotesTx">
        <pc:chgData name="Paul Mason" userId="a428ece4f01b0f60" providerId="LiveId" clId="{EE40D94B-D078-48E6-A85E-564F584A8CDA}" dt="2020-07-23T21:30:16.857" v="1556" actId="6549"/>
        <pc:sldMkLst>
          <pc:docMk/>
          <pc:sldMk cId="1044572889" sldId="260"/>
        </pc:sldMkLst>
        <pc:graphicFrameChg chg="add del mod modGraphic">
          <ac:chgData name="Paul Mason" userId="a428ece4f01b0f60" providerId="LiveId" clId="{EE40D94B-D078-48E6-A85E-564F584A8CDA}" dt="2020-07-23T21:25:55.807" v="1532" actId="478"/>
          <ac:graphicFrameMkLst>
            <pc:docMk/>
            <pc:sldMk cId="1044572889" sldId="260"/>
            <ac:graphicFrameMk id="3" creationId="{00326601-E3D5-4E1A-8352-DC547FD0195B}"/>
          </ac:graphicFrameMkLst>
        </pc:graphicFrameChg>
        <pc:graphicFrameChg chg="add mod modGraphic">
          <ac:chgData name="Paul Mason" userId="a428ece4f01b0f60" providerId="LiveId" clId="{EE40D94B-D078-48E6-A85E-564F584A8CDA}" dt="2020-07-23T21:27:50.194" v="1551" actId="2062"/>
          <ac:graphicFrameMkLst>
            <pc:docMk/>
            <pc:sldMk cId="1044572889" sldId="260"/>
            <ac:graphicFrameMk id="4" creationId="{6CC397A6-A41B-452C-93FA-9C66AED29B20}"/>
          </ac:graphicFrameMkLst>
        </pc:graphicFrameChg>
        <pc:picChg chg="del">
          <ac:chgData name="Paul Mason" userId="a428ece4f01b0f60" providerId="LiveId" clId="{EE40D94B-D078-48E6-A85E-564F584A8CDA}" dt="2020-07-23T21:24:14.316" v="1527" actId="478"/>
          <ac:picMkLst>
            <pc:docMk/>
            <pc:sldMk cId="1044572889" sldId="260"/>
            <ac:picMk id="2" creationId="{00000000-0000-0000-0000-000000000000}"/>
          </ac:picMkLst>
        </pc:picChg>
      </pc:sldChg>
      <pc:sldChg chg="addSp delSp modSp mod">
        <pc:chgData name="Paul Mason" userId="a428ece4f01b0f60" providerId="LiveId" clId="{EE40D94B-D078-48E6-A85E-564F584A8CDA}" dt="2020-07-23T22:01:23.689" v="1584" actId="14100"/>
        <pc:sldMkLst>
          <pc:docMk/>
          <pc:sldMk cId="2560515737" sldId="261"/>
        </pc:sldMkLst>
        <pc:graphicFrameChg chg="add mod modGraphic">
          <ac:chgData name="Paul Mason" userId="a428ece4f01b0f60" providerId="LiveId" clId="{EE40D94B-D078-48E6-A85E-564F584A8CDA}" dt="2020-07-23T22:01:23.689" v="1584" actId="14100"/>
          <ac:graphicFrameMkLst>
            <pc:docMk/>
            <pc:sldMk cId="2560515737" sldId="261"/>
            <ac:graphicFrameMk id="3" creationId="{2B56A26C-27EA-49E1-9200-DF6B53C3B09D}"/>
          </ac:graphicFrameMkLst>
        </pc:graphicFrameChg>
        <pc:picChg chg="del">
          <ac:chgData name="Paul Mason" userId="a428ece4f01b0f60" providerId="LiveId" clId="{EE40D94B-D078-48E6-A85E-564F584A8CDA}" dt="2020-07-23T21:57:52.523" v="1557" actId="478"/>
          <ac:picMkLst>
            <pc:docMk/>
            <pc:sldMk cId="2560515737" sldId="261"/>
            <ac:picMk id="2" creationId="{00000000-0000-0000-0000-000000000000}"/>
          </ac:picMkLst>
        </pc:picChg>
      </pc:sldChg>
      <pc:sldChg chg="modSp add mod modNotesTx">
        <pc:chgData name="Paul Mason" userId="a428ece4f01b0f60" providerId="LiveId" clId="{EE40D94B-D078-48E6-A85E-564F584A8CDA}" dt="2020-07-23T16:18:25.964" v="1188" actId="20577"/>
        <pc:sldMkLst>
          <pc:docMk/>
          <pc:sldMk cId="3811484210" sldId="274"/>
        </pc:sldMkLst>
        <pc:spChg chg="mod">
          <ac:chgData name="Paul Mason" userId="a428ece4f01b0f60" providerId="LiveId" clId="{EE40D94B-D078-48E6-A85E-564F584A8CDA}" dt="2020-07-23T15:52:35.116" v="1033" actId="20577"/>
          <ac:spMkLst>
            <pc:docMk/>
            <pc:sldMk cId="3811484210" sldId="274"/>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713BE-1723-4615-A59C-6838370C0C5F}"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ABD1-63AF-4DD0-B7F6-414C7B5662D2}" type="slidenum">
              <a:rPr lang="en-GB" smtClean="0"/>
              <a:t>‹#›</a:t>
            </a:fld>
            <a:endParaRPr lang="en-GB"/>
          </a:p>
        </p:txBody>
      </p:sp>
    </p:spTree>
    <p:extLst>
      <p:ext uri="{BB962C8B-B14F-4D97-AF65-F5344CB8AC3E}">
        <p14:creationId xmlns:p14="http://schemas.microsoft.com/office/powerpoint/2010/main" val="42885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825" y="4400550"/>
            <a:ext cx="5976851" cy="3600450"/>
          </a:xfrm>
        </p:spPr>
        <p:txBody>
          <a:bodyPr/>
          <a:lstStyle/>
          <a:p>
            <a:r>
              <a:rPr lang="en-GB" dirty="0"/>
              <a:t>This presentation covers the disclosure requirements in IPSAS 30 relating to IPSAS 41.</a:t>
            </a:r>
          </a:p>
          <a:p>
            <a:endParaRPr lang="en-GB" dirty="0"/>
          </a:p>
          <a:p>
            <a:r>
              <a:rPr lang="en-GB" dirty="0"/>
              <a:t>The IPSASB issued IPSAS 41, </a:t>
            </a:r>
            <a:r>
              <a:rPr lang="en-GB" i="1" dirty="0"/>
              <a:t>Financial Instruments</a:t>
            </a:r>
            <a:r>
              <a:rPr lang="en-GB" i="0" dirty="0"/>
              <a:t>, in August 2018. IPSAS 41 has an effective date of January 1, 2023 (with early adoption permitted) and will supersede IPSAS 29. IPSAS 41 also modified the disclosure requirements in IPSAS 30 so that they are appropriate for the new financial instruments accounting.</a:t>
            </a:r>
          </a:p>
          <a:p>
            <a:endParaRPr lang="en-GB" i="0" dirty="0"/>
          </a:p>
          <a:p>
            <a:r>
              <a:rPr lang="en-GB" i="0" dirty="0"/>
              <a:t>Entities that have yet to adopt the financial instrument standards are advised to adopt IPSAS 41 rather than IPSAS 29, as this will avoid the need for subsequent accounting policy changes. Where participants are from such entities, it is recommended that the training include this presentation and module, not the Disclosures (IPSAS 29) presentation and module.</a:t>
            </a:r>
          </a:p>
          <a:p>
            <a:endParaRPr lang="en-GB" i="0" dirty="0"/>
          </a:p>
          <a:p>
            <a:r>
              <a:rPr lang="en-GB" i="0" dirty="0"/>
              <a:t>For participants whose organizations have adopted , or are in the process of adopting, IPSAS 29, consider using the Hedging and Derivatives (IPSAS 29) presentation and module. Depending on the purpose of the training, such participants may also benefit from this presentation, so that they are aware of the forthcoming changes.</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IPSAS 30 is based on IFRS 7 – this session is based on the current version of IPSAS 30, with requirements that relate to IPSAS 41. This version of IPSAS 30 is based on the current version of IFRS 7, which has requirements relating to IFRS 9.. The Disclosures (IPSAS 29) presentation and module covers the disclosure requirements in the earlier version of IPSAS 30, which related to IPSAS 29, and were based on an earlier version of IFRS 9 that included disclosure requirements for IAS 39 (which formed the basis for IPSAS 29).</a:t>
            </a:r>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1</a:t>
            </a:fld>
            <a:endParaRPr lang="en-GB"/>
          </a:p>
        </p:txBody>
      </p:sp>
    </p:spTree>
    <p:extLst>
      <p:ext uri="{BB962C8B-B14F-4D97-AF65-F5344CB8AC3E}">
        <p14:creationId xmlns:p14="http://schemas.microsoft.com/office/powerpoint/2010/main" val="210784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3</a:t>
            </a:fld>
            <a:endParaRPr lang="en-GB"/>
          </a:p>
        </p:txBody>
      </p:sp>
    </p:spTree>
    <p:extLst>
      <p:ext uri="{BB962C8B-B14F-4D97-AF65-F5344CB8AC3E}">
        <p14:creationId xmlns:p14="http://schemas.microsoft.com/office/powerpoint/2010/main" val="21608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summarizes the key areas for which disclosures are required; the detailed requirements are extensive. The module Financial Instruments Disclosures (IPSAS 41) provides further details (starting from page 97).</a:t>
            </a:r>
          </a:p>
          <a:p>
            <a:endParaRPr lang="en-US" sz="1200" kern="1200" dirty="0">
              <a:solidFill>
                <a:schemeClr val="tx1"/>
              </a:solidFill>
              <a:effectLst/>
              <a:latin typeface="+mn-lt"/>
              <a:cs typeface="Calibri"/>
            </a:endParaRPr>
          </a:p>
          <a:p>
            <a:r>
              <a:rPr lang="en-US" dirty="0"/>
              <a:t>For transparency reasons, it may be appropriate to disclose loans given or received in response to the COVID-19 pandemic separately from other loans. Consider a discussion on this topic (use chat or break-out rooms if providing the training online). This discussion could start with a show of hands (poll if online) to see how many participants think COVID-19 loans should be disclosed separately.</a:t>
            </a:r>
            <a:endParaRPr lang="en-US" dirty="0">
              <a:cs typeface="Calibri"/>
            </a:endParaRPr>
          </a:p>
          <a:p>
            <a:endParaRPr lang="en-US" dirty="0"/>
          </a:p>
          <a:p>
            <a:r>
              <a:rPr lang="en-US" sz="1200" kern="1200" dirty="0">
                <a:solidFill>
                  <a:schemeClr val="tx1"/>
                </a:solidFill>
                <a:effectLst/>
                <a:latin typeface="+mn-lt"/>
                <a:ea typeface="+mn-ea"/>
                <a:cs typeface="+mn-cs"/>
              </a:rPr>
              <a:t>The fair value disclosures require information about the use of the fair value hierarchy; this hierarchy has the following levels:</a:t>
            </a:r>
          </a:p>
          <a:p>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1 - Quoted prices (unadjusted) in active markets for identical assets or liabilities;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2 - Inputs other than quoted prices that are observable for the asset or liability, either directly (i.e., as price) or indirectly (i.e., derived from prices); and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Level 3 - Inputs for the asset or liability that are not based on observable market data (unobservable inputs).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4</a:t>
            </a:fld>
            <a:endParaRPr lang="en-GB"/>
          </a:p>
        </p:txBody>
      </p:sp>
    </p:spTree>
    <p:extLst>
      <p:ext uri="{BB962C8B-B14F-4D97-AF65-F5344CB8AC3E}">
        <p14:creationId xmlns:p14="http://schemas.microsoft.com/office/powerpoint/2010/main" val="413713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an accounting policy disclosure for financial instruments. See the module Financial Instruments Disclosures (IPSAS 41) for </a:t>
            </a:r>
            <a:r>
              <a:rPr lang="en-GB"/>
              <a:t>further details (page 101).</a:t>
            </a:r>
            <a:endParaRPr lang="en-GB" dirty="0"/>
          </a:p>
          <a:p>
            <a:endParaRPr lang="en-GB" dirty="0"/>
          </a:p>
          <a:p>
            <a:r>
              <a:rPr lang="en-GB" dirty="0"/>
              <a:t>If participants’ organizations disclose accounting policies in respect of financial instruments, consider a discussion as to what is included in their policies (consider using chat or break-out rooms if delivering the training online).</a:t>
            </a:r>
          </a:p>
          <a:p>
            <a:endParaRPr lang="en-GB" dirty="0">
              <a:cs typeface="Calibri" panose="020F0502020204030204"/>
            </a:endParaRPr>
          </a:p>
          <a:p>
            <a:r>
              <a:rPr lang="en-GB" dirty="0"/>
              <a:t>Additional policies would be needed to address concessionary loans given/received - e.g., in response to the COVID-19 pandemic.</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6F8EABD1-63AF-4DD0-B7F6-414C7B5662D2}" type="slidenum">
              <a:rPr lang="en-GB" smtClean="0"/>
              <a:t>5</a:t>
            </a:fld>
            <a:endParaRPr lang="en-GB"/>
          </a:p>
        </p:txBody>
      </p:sp>
    </p:spTree>
    <p:extLst>
      <p:ext uri="{BB962C8B-B14F-4D97-AF65-F5344CB8AC3E}">
        <p14:creationId xmlns:p14="http://schemas.microsoft.com/office/powerpoint/2010/main" val="315021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note disclosure. See the module Financial Instruments Disclosures (IPSAS 41) for further details.</a:t>
            </a:r>
          </a:p>
          <a:p>
            <a:endParaRPr lang="en-GB" dirty="0">
              <a:cs typeface="Calibri"/>
            </a:endParaRPr>
          </a:p>
          <a:p>
            <a:r>
              <a:rPr lang="en-GB" dirty="0"/>
              <a:t>Concessionary loans (e.g., in response to the COVID-19 pandemic) are likely to be disclosed separately.</a:t>
            </a:r>
          </a:p>
          <a:p>
            <a:endParaRPr lang="en-GB" dirty="0">
              <a:cs typeface="Calibri"/>
            </a:endParaRPr>
          </a:p>
        </p:txBody>
      </p:sp>
      <p:sp>
        <p:nvSpPr>
          <p:cNvPr id="4" name="Slide Number Placeholder 3"/>
          <p:cNvSpPr>
            <a:spLocks noGrp="1"/>
          </p:cNvSpPr>
          <p:nvPr>
            <p:ph type="sldNum" sz="quarter" idx="5"/>
          </p:nvPr>
        </p:nvSpPr>
        <p:spPr/>
        <p:txBody>
          <a:bodyPr/>
          <a:lstStyle/>
          <a:p>
            <a:fld id="{6F8EABD1-63AF-4DD0-B7F6-414C7B5662D2}" type="slidenum">
              <a:rPr lang="en-GB" smtClean="0"/>
              <a:t>6</a:t>
            </a:fld>
            <a:endParaRPr lang="en-GB"/>
          </a:p>
        </p:txBody>
      </p:sp>
    </p:spTree>
    <p:extLst>
      <p:ext uri="{BB962C8B-B14F-4D97-AF65-F5344CB8AC3E}">
        <p14:creationId xmlns:p14="http://schemas.microsoft.com/office/powerpoint/2010/main" val="333402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note disclosure. See the module Financial Instruments Disclosures (IPSAS 41) for further details.</a:t>
            </a: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7</a:t>
            </a:fld>
            <a:endParaRPr lang="en-GB"/>
          </a:p>
        </p:txBody>
      </p:sp>
    </p:spTree>
    <p:extLst>
      <p:ext uri="{BB962C8B-B14F-4D97-AF65-F5344CB8AC3E}">
        <p14:creationId xmlns:p14="http://schemas.microsoft.com/office/powerpoint/2010/main" val="234552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note disclosure. See the module Financial Instruments Disclosures (IPSAS 41) for further details.</a:t>
            </a:r>
          </a:p>
          <a:p>
            <a:endParaRPr lang="en-GB" dirty="0"/>
          </a:p>
        </p:txBody>
      </p:sp>
      <p:sp>
        <p:nvSpPr>
          <p:cNvPr id="4" name="Slide Number Placeholder 3"/>
          <p:cNvSpPr>
            <a:spLocks noGrp="1"/>
          </p:cNvSpPr>
          <p:nvPr>
            <p:ph type="sldNum" sz="quarter" idx="5"/>
          </p:nvPr>
        </p:nvSpPr>
        <p:spPr/>
        <p:txBody>
          <a:bodyPr/>
          <a:lstStyle/>
          <a:p>
            <a:fld id="{6F8EABD1-63AF-4DD0-B7F6-414C7B5662D2}" type="slidenum">
              <a:rPr lang="en-GB" smtClean="0"/>
              <a:t>8</a:t>
            </a:fld>
            <a:endParaRPr lang="en-GB"/>
          </a:p>
        </p:txBody>
      </p:sp>
    </p:spTree>
    <p:extLst>
      <p:ext uri="{BB962C8B-B14F-4D97-AF65-F5344CB8AC3E}">
        <p14:creationId xmlns:p14="http://schemas.microsoft.com/office/powerpoint/2010/main" val="319508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Financial Instruments – </a:t>
            </a:r>
          </a:p>
          <a:p>
            <a:pPr algn="l"/>
            <a:r>
              <a:rPr lang="en-US" b="1" dirty="0">
                <a:latin typeface="Arial" panose="020B0604020202020204" pitchFamily="34" charset="0"/>
                <a:cs typeface="Arial" panose="020B0604020202020204" pitchFamily="34" charset="0"/>
              </a:rPr>
              <a:t>Disclosures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41)</a:t>
            </a: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1072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31341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Objective</a:t>
            </a:r>
          </a:p>
          <a:p>
            <a:pPr lvl="0" defTabSz="914400" fontAlgn="base">
              <a:spcBef>
                <a:spcPts val="776"/>
              </a:spcBef>
              <a:spcAft>
                <a:spcPct val="0"/>
              </a:spcAft>
            </a:pPr>
            <a:endParaRPr lang="en-US" sz="6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Enable users to evaluate:</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The significance of financial instruments for the entity’s financial position and performance; and</a:t>
            </a:r>
          </a:p>
          <a:p>
            <a:pPr marL="342900" lvl="0" indent="-342900" defTabSz="914400" fontAlgn="base">
              <a:spcBef>
                <a:spcPts val="1800"/>
              </a:spcBef>
              <a:spcAft>
                <a:spcPct val="0"/>
              </a:spcAft>
              <a:buFont typeface="Arial" panose="020B0604020202020204" pitchFamily="34" charset="0"/>
              <a:buChar char="•"/>
            </a:pPr>
            <a:r>
              <a:rPr lang="en-GB" sz="2000" dirty="0">
                <a:solidFill>
                  <a:schemeClr val="bg1">
                    <a:lumMod val="50000"/>
                  </a:schemeClr>
                </a:solidFill>
                <a:latin typeface="Arial" panose="020B0604020202020204" pitchFamily="34" charset="0"/>
                <a:cs typeface="Arial" panose="020B0604020202020204" pitchFamily="34" charset="0"/>
              </a:rPr>
              <a:t>The nature and extent of risks arising from financial instruments to which the entity is exposed during the period and at the end of the reporting period, and how the entity manages those risks.</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756831"/>
            <a:ext cx="8089900" cy="32521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Requirements</a:t>
            </a:r>
          </a:p>
          <a:p>
            <a:pPr lvl="0" defTabSz="914400" fontAlgn="base">
              <a:spcBef>
                <a:spcPts val="776"/>
              </a:spcBef>
              <a:spcAft>
                <a:spcPct val="0"/>
              </a:spcAft>
            </a:pPr>
            <a:endParaRPr lang="en-US" sz="600" kern="0" dirty="0">
              <a:solidFill>
                <a:srgbClr val="000000">
                  <a:lumMod val="65000"/>
                  <a:lumOff val="35000"/>
                </a:srgbClr>
              </a:solidFill>
              <a:latin typeface="Arial" pitchFamily="34" charset="0"/>
              <a:ea typeface="ＭＳ Ｐゴシック" charset="0"/>
              <a:cs typeface="Arial" pitchFamily="34" charset="0"/>
            </a:endParaRP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Categories of financial assets and financial liabilities</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Items of revenue, expense, gains or losses</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Accounting policies</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Hedge accounting</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Fair value</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Concessionary loans</a:t>
            </a:r>
          </a:p>
          <a:p>
            <a:pPr marL="285750" lvl="0" indent="-285750" defTabSz="914400" fontAlgn="base">
              <a:spcBef>
                <a:spcPts val="776"/>
              </a:spcBef>
              <a:spcAft>
                <a:spcPct val="0"/>
              </a:spcAft>
              <a:buFont typeface="Arial" panose="020B0604020202020204" pitchFamily="34" charset="0"/>
              <a:buChar char="•"/>
            </a:pPr>
            <a:r>
              <a:rPr lang="en-US" kern="0" dirty="0">
                <a:solidFill>
                  <a:srgbClr val="000000">
                    <a:lumMod val="65000"/>
                    <a:lumOff val="35000"/>
                  </a:srgbClr>
                </a:solidFill>
                <a:latin typeface="Arial" pitchFamily="34" charset="0"/>
                <a:ea typeface="ＭＳ Ｐゴシック" charset="0"/>
                <a:cs typeface="Arial" pitchFamily="34" charset="0"/>
              </a:rPr>
              <a:t>Nature and extent of risks arising from financial instruments</a:t>
            </a:r>
          </a:p>
        </p:txBody>
      </p:sp>
    </p:spTree>
    <p:extLst>
      <p:ext uri="{BB962C8B-B14F-4D97-AF65-F5344CB8AC3E}">
        <p14:creationId xmlns:p14="http://schemas.microsoft.com/office/powerpoint/2010/main" val="381148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250258" y="881956"/>
            <a:ext cx="8585734" cy="50501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Policy Note</a:t>
            </a:r>
          </a:p>
          <a:p>
            <a:endParaRPr lang="en-US" sz="1850" b="1" dirty="0">
              <a:solidFill>
                <a:schemeClr val="bg1">
                  <a:lumMod val="50000"/>
                </a:schemeClr>
              </a:solidFill>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Commission has adopted following classifications of its financial assets and financial liabilities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is classified as "assets held for trading through surplus or deficit" and is measured at fair value.</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Accounts receivable are classified as “financial assets measured at amortized cost“ and accounts payable are classified as “financial liabilities measured at amortized cost“ They are initially measured at the initial invoice amount and subsequently measured at amortized cost using the effective interest rate.</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Long-term loans are classified as “financial liabilities measured at amortized cost." They are initially measured at fair value, and subsequently measured at amortized cost using the effective interest rate.</a:t>
            </a: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12079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8725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Carrying Amount and Fair Value Illustrative Disclosure Note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Fair values liabilities and financial assets are estimates and are generally calculated using market conditions at a specific point in time. The following table presents the carrying amounts and fair values. </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graphicFrame>
        <p:nvGraphicFramePr>
          <p:cNvPr id="4" name="Table 3">
            <a:extLst>
              <a:ext uri="{FF2B5EF4-FFF2-40B4-BE49-F238E27FC236}">
                <a16:creationId xmlns:a16="http://schemas.microsoft.com/office/drawing/2014/main" id="{6CC397A6-A41B-452C-93FA-9C66AED29B20}"/>
              </a:ext>
            </a:extLst>
          </p:cNvPr>
          <p:cNvGraphicFramePr>
            <a:graphicFrameLocks noGrp="1"/>
          </p:cNvGraphicFramePr>
          <p:nvPr>
            <p:extLst>
              <p:ext uri="{D42A27DB-BD31-4B8C-83A1-F6EECF244321}">
                <p14:modId xmlns:p14="http://schemas.microsoft.com/office/powerpoint/2010/main" val="3286432331"/>
              </p:ext>
            </p:extLst>
          </p:nvPr>
        </p:nvGraphicFramePr>
        <p:xfrm>
          <a:off x="558799" y="2666657"/>
          <a:ext cx="7815181" cy="2285808"/>
        </p:xfrm>
        <a:graphic>
          <a:graphicData uri="http://schemas.openxmlformats.org/drawingml/2006/table">
            <a:tbl>
              <a:tblPr firstRow="1" firstCol="1" lastRow="1" lastCol="1" bandRow="1" bandCol="1"/>
              <a:tblGrid>
                <a:gridCol w="3206151">
                  <a:extLst>
                    <a:ext uri="{9D8B030D-6E8A-4147-A177-3AD203B41FA5}">
                      <a16:colId xmlns:a16="http://schemas.microsoft.com/office/drawing/2014/main" val="82177909"/>
                    </a:ext>
                  </a:extLst>
                </a:gridCol>
                <a:gridCol w="1154125">
                  <a:extLst>
                    <a:ext uri="{9D8B030D-6E8A-4147-A177-3AD203B41FA5}">
                      <a16:colId xmlns:a16="http://schemas.microsoft.com/office/drawing/2014/main" val="3719901992"/>
                    </a:ext>
                  </a:extLst>
                </a:gridCol>
                <a:gridCol w="1154125">
                  <a:extLst>
                    <a:ext uri="{9D8B030D-6E8A-4147-A177-3AD203B41FA5}">
                      <a16:colId xmlns:a16="http://schemas.microsoft.com/office/drawing/2014/main" val="2300606110"/>
                    </a:ext>
                  </a:extLst>
                </a:gridCol>
                <a:gridCol w="1154125">
                  <a:extLst>
                    <a:ext uri="{9D8B030D-6E8A-4147-A177-3AD203B41FA5}">
                      <a16:colId xmlns:a16="http://schemas.microsoft.com/office/drawing/2014/main" val="3043133245"/>
                    </a:ext>
                  </a:extLst>
                </a:gridCol>
                <a:gridCol w="1146655">
                  <a:extLst>
                    <a:ext uri="{9D8B030D-6E8A-4147-A177-3AD203B41FA5}">
                      <a16:colId xmlns:a16="http://schemas.microsoft.com/office/drawing/2014/main" val="390568866"/>
                    </a:ext>
                  </a:extLst>
                </a:gridCol>
              </a:tblGrid>
              <a:tr h="654059">
                <a:tc>
                  <a:txBody>
                    <a:bodyPr/>
                    <a:lstStyle/>
                    <a:p>
                      <a:pPr>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marL="1905" algn="ctr">
                        <a:spcBef>
                          <a:spcPts val="19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20X2</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96850" marR="193040" algn="ctr">
                        <a:lnSpc>
                          <a:spcPts val="1200"/>
                        </a:lnSpc>
                        <a:spcBef>
                          <a:spcPts val="37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Carr</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ying</a:t>
                      </a:r>
                      <a:r>
                        <a:rPr lang="en-US" sz="1200" b="1" spc="12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Amount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marL="1905" algn="ctr">
                        <a:spcBef>
                          <a:spcPts val="19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20X2</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905" algn="ctr">
                        <a:spcBef>
                          <a:spcPts val="200"/>
                        </a:spcBef>
                        <a:spcAft>
                          <a:spcPts val="0"/>
                        </a:spcAft>
                      </a:pPr>
                      <a:r>
                        <a:rPr lang="en-US" sz="1200" b="1">
                          <a:solidFill>
                            <a:srgbClr val="FFFFFF"/>
                          </a:solidFill>
                          <a:effectLst/>
                          <a:latin typeface="Arial" panose="020B0604020202020204" pitchFamily="34" charset="0"/>
                          <a:ea typeface="Calibri" panose="020F0502020204030204" pitchFamily="34" charset="0"/>
                          <a:cs typeface="Arial" panose="020B0604020202020204" pitchFamily="34" charset="0"/>
                        </a:rPr>
                        <a:t>Fair</a:t>
                      </a:r>
                      <a:r>
                        <a:rPr lang="en-US" sz="1200" b="1" spc="-8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Value</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marL="1905" algn="ctr">
                        <a:spcBef>
                          <a:spcPts val="19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20X1</a:t>
                      </a:r>
                      <a:endParaRPr lang="en-GB" sz="1200">
                        <a:effectLst/>
                        <a:latin typeface="Arial" panose="020B0604020202020204" pitchFamily="34" charset="0"/>
                        <a:ea typeface="Calibri" panose="020F0502020204030204" pitchFamily="34" charset="0"/>
                        <a:cs typeface="Arial" panose="020B0604020202020204" pitchFamily="34" charset="0"/>
                      </a:endParaRPr>
                    </a:p>
                    <a:p>
                      <a:pPr marL="196850" marR="193040" algn="ctr">
                        <a:lnSpc>
                          <a:spcPts val="1200"/>
                        </a:lnSpc>
                        <a:spcBef>
                          <a:spcPts val="370"/>
                        </a:spcBef>
                        <a:spcAft>
                          <a:spcPts val="0"/>
                        </a:spcAft>
                      </a:pPr>
                      <a:r>
                        <a:rPr lang="en-US" sz="1200" b="1" spc="10">
                          <a:solidFill>
                            <a:srgbClr val="FFFFFF"/>
                          </a:solidFill>
                          <a:effectLst/>
                          <a:latin typeface="Arial" panose="020B0604020202020204" pitchFamily="34" charset="0"/>
                          <a:ea typeface="Calibri" panose="020F0502020204030204" pitchFamily="34" charset="0"/>
                          <a:cs typeface="Arial" panose="020B0604020202020204" pitchFamily="34" charset="0"/>
                        </a:rPr>
                        <a:t>Carr</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ying</a:t>
                      </a:r>
                      <a:r>
                        <a:rPr lang="en-US" sz="1200" b="1" spc="12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1200" b="1" spc="15">
                          <a:solidFill>
                            <a:srgbClr val="FFFFFF"/>
                          </a:solidFill>
                          <a:effectLst/>
                          <a:latin typeface="Arial" panose="020B0604020202020204" pitchFamily="34" charset="0"/>
                          <a:ea typeface="Calibri" panose="020F0502020204030204" pitchFamily="34" charset="0"/>
                          <a:cs typeface="Arial" panose="020B0604020202020204" pitchFamily="34" charset="0"/>
                        </a:rPr>
                        <a:t>Amount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marL="1905" algn="ctr">
                        <a:spcBef>
                          <a:spcPts val="190"/>
                        </a:spcBef>
                        <a:spcAft>
                          <a:spcPts val="0"/>
                        </a:spcAft>
                      </a:pPr>
                      <a:r>
                        <a:rPr lang="en-US" sz="1200" b="1" spc="10" dirty="0">
                          <a:solidFill>
                            <a:srgbClr val="FFFFFF"/>
                          </a:solidFill>
                          <a:effectLst/>
                          <a:latin typeface="Arial" panose="020B0604020202020204" pitchFamily="34" charset="0"/>
                          <a:ea typeface="Calibri" panose="020F0502020204030204" pitchFamily="34" charset="0"/>
                          <a:cs typeface="Arial" panose="020B0604020202020204" pitchFamily="34" charset="0"/>
                        </a:rPr>
                        <a:t>20X1</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905" algn="ctr">
                        <a:spcBef>
                          <a:spcPts val="20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Fair</a:t>
                      </a:r>
                      <a:r>
                        <a:rPr lang="en-US" sz="1200" b="1" spc="-8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Value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4264316323"/>
                  </a:ext>
                </a:extLst>
              </a:tr>
              <a:tr h="273360">
                <a:tc gridSpan="5">
                  <a:txBody>
                    <a:bodyPr/>
                    <a:lstStyle/>
                    <a:p>
                      <a:pPr marL="50800">
                        <a:spcBef>
                          <a:spcPts val="75"/>
                        </a:spcBef>
                        <a:spcAft>
                          <a:spcPts val="0"/>
                        </a:spcAft>
                      </a:pP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Fin</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nci</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al</a:t>
                      </a:r>
                      <a:r>
                        <a:rPr lang="en-US" sz="1200" spc="9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a:t>
                      </a: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i</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ab</a:t>
                      </a: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i</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li</a:t>
                      </a: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t</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18671534"/>
                  </a:ext>
                </a:extLst>
              </a:tr>
              <a:tr h="273360">
                <a:tc>
                  <a:txBody>
                    <a:bodyPr/>
                    <a:lstStyle/>
                    <a:p>
                      <a:pPr marL="140970">
                        <a:spcBef>
                          <a:spcPts val="75"/>
                        </a:spcBef>
                        <a:spcAft>
                          <a:spcPts val="0"/>
                        </a:spcAft>
                      </a:pPr>
                      <a:r>
                        <a:rPr lang="en-US" sz="1200" spc="-30">
                          <a:solidFill>
                            <a:srgbClr val="231F20"/>
                          </a:solidFill>
                          <a:effectLst/>
                          <a:latin typeface="Arial" panose="020B0604020202020204" pitchFamily="34" charset="0"/>
                          <a:ea typeface="Calibri" panose="020F0502020204030204" pitchFamily="34" charset="0"/>
                          <a:cs typeface="Arial" panose="020B0604020202020204" pitchFamily="34" charset="0"/>
                        </a:rPr>
                        <a:t>P</a:t>
                      </a: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e</a:t>
                      </a: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n</a:t>
                      </a: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si</a:t>
                      </a: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o</a:t>
                      </a: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ns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142,843</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154,630</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139,909</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79400">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155,877</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extLst>
                  <a:ext uri="{0D108BD9-81ED-4DB2-BD59-A6C34878D82A}">
                    <a16:rowId xmlns:a16="http://schemas.microsoft.com/office/drawing/2014/main" val="1519393044"/>
                  </a:ext>
                </a:extLst>
              </a:tr>
              <a:tr h="273360">
                <a:tc>
                  <a:txBody>
                    <a:bodyPr/>
                    <a:lstStyle/>
                    <a:p>
                      <a:pPr marL="140970">
                        <a:spcBef>
                          <a:spcPts val="75"/>
                        </a:spcBef>
                        <a:spcAft>
                          <a:spcPts val="0"/>
                        </a:spcAft>
                      </a:pP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Debt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559,126</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597,531</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514,020</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79400">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561,964</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extLst>
                  <a:ext uri="{0D108BD9-81ED-4DB2-BD59-A6C34878D82A}">
                    <a16:rowId xmlns:a16="http://schemas.microsoft.com/office/drawing/2014/main" val="2022649978"/>
                  </a:ext>
                </a:extLst>
              </a:tr>
              <a:tr h="273360">
                <a:tc gridSpan="5">
                  <a:txBody>
                    <a:bodyPr/>
                    <a:lstStyle/>
                    <a:p>
                      <a:pPr marL="50800">
                        <a:spcBef>
                          <a:spcPts val="75"/>
                        </a:spcBef>
                        <a:spcAft>
                          <a:spcPts val="0"/>
                        </a:spcAft>
                      </a:pPr>
                      <a:r>
                        <a:rPr lang="en-US" sz="1200"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Fin</a:t>
                      </a:r>
                      <a:r>
                        <a:rPr lang="en-US" sz="120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z="1200" spc="-30" dirty="0">
                          <a:solidFill>
                            <a:srgbClr val="231F20"/>
                          </a:solidFill>
                          <a:effectLst/>
                          <a:latin typeface="Arial" panose="020B0604020202020204" pitchFamily="34" charset="0"/>
                          <a:ea typeface="Calibri" panose="020F0502020204030204" pitchFamily="34" charset="0"/>
                          <a:cs typeface="Arial" panose="020B0604020202020204" pitchFamily="34" charset="0"/>
                        </a:rPr>
                        <a:t>nci</a:t>
                      </a:r>
                      <a:r>
                        <a:rPr lang="en-US" sz="120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al</a:t>
                      </a:r>
                      <a:r>
                        <a:rPr lang="en-US" sz="1200" spc="-1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40" dirty="0">
                          <a:solidFill>
                            <a:srgbClr val="231F20"/>
                          </a:solidFill>
                          <a:effectLst/>
                          <a:latin typeface="Arial" panose="020B0604020202020204" pitchFamily="34" charset="0"/>
                          <a:ea typeface="Calibri" panose="020F0502020204030204" pitchFamily="34" charset="0"/>
                          <a:cs typeface="Arial" panose="020B0604020202020204" pitchFamily="34" charset="0"/>
                        </a:rPr>
                        <a:t>Assets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3105006"/>
                  </a:ext>
                </a:extLst>
              </a:tr>
              <a:tr h="273360">
                <a:tc>
                  <a:txBody>
                    <a:bodyPr/>
                    <a:lstStyle/>
                    <a:p>
                      <a:pPr marL="125730">
                        <a:spcBef>
                          <a:spcPts val="75"/>
                        </a:spcBef>
                        <a:spcAft>
                          <a:spcPts val="0"/>
                        </a:spcAft>
                      </a:pPr>
                      <a:r>
                        <a:rPr lang="en-US" sz="1200" spc="-35">
                          <a:solidFill>
                            <a:srgbClr val="231F20"/>
                          </a:solidFill>
                          <a:effectLst/>
                          <a:latin typeface="Arial" panose="020B0604020202020204" pitchFamily="34" charset="0"/>
                          <a:ea typeface="Calibri" panose="020F0502020204030204" pitchFamily="34" charset="0"/>
                          <a:cs typeface="Arial" panose="020B0604020202020204" pitchFamily="34" charset="0"/>
                        </a:rPr>
                        <a:t>R</a:t>
                      </a:r>
                      <a:r>
                        <a:rPr lang="en-US" sz="1200" spc="-40">
                          <a:solidFill>
                            <a:srgbClr val="231F20"/>
                          </a:solidFill>
                          <a:effectLst/>
                          <a:latin typeface="Arial" panose="020B0604020202020204" pitchFamily="34" charset="0"/>
                          <a:ea typeface="Calibri" panose="020F0502020204030204" pitchFamily="34" charset="0"/>
                          <a:cs typeface="Arial" panose="020B0604020202020204" pitchFamily="34" charset="0"/>
                        </a:rPr>
                        <a:t>e</a:t>
                      </a:r>
                      <a:r>
                        <a:rPr lang="en-US" sz="1200" spc="-35">
                          <a:solidFill>
                            <a:srgbClr val="231F20"/>
                          </a:solidFill>
                          <a:effectLst/>
                          <a:latin typeface="Arial" panose="020B0604020202020204" pitchFamily="34" charset="0"/>
                          <a:ea typeface="Calibri" panose="020F0502020204030204" pitchFamily="34" charset="0"/>
                          <a:cs typeface="Arial" panose="020B0604020202020204" pitchFamily="34" charset="0"/>
                        </a:rPr>
                        <a:t>cei</a:t>
                      </a:r>
                      <a:r>
                        <a:rPr lang="en-US" sz="1200" spc="-40">
                          <a:solidFill>
                            <a:srgbClr val="231F20"/>
                          </a:solidFill>
                          <a:effectLst/>
                          <a:latin typeface="Arial" panose="020B0604020202020204" pitchFamily="34" charset="0"/>
                          <a:ea typeface="Calibri" panose="020F0502020204030204" pitchFamily="34" charset="0"/>
                          <a:cs typeface="Arial" panose="020B0604020202020204" pitchFamily="34" charset="0"/>
                        </a:rPr>
                        <a:t>va</a:t>
                      </a:r>
                      <a:r>
                        <a:rPr lang="en-US" sz="1200" spc="-35">
                          <a:solidFill>
                            <a:srgbClr val="231F20"/>
                          </a:solidFill>
                          <a:effectLst/>
                          <a:latin typeface="Arial" panose="020B0604020202020204" pitchFamily="34" charset="0"/>
                          <a:ea typeface="Calibri" panose="020F0502020204030204" pitchFamily="34" charset="0"/>
                          <a:cs typeface="Arial" panose="020B0604020202020204" pitchFamily="34" charset="0"/>
                        </a:rPr>
                        <a:t>b</a:t>
                      </a:r>
                      <a:r>
                        <a:rPr lang="en-US" sz="1200" spc="-40">
                          <a:solidFill>
                            <a:srgbClr val="231F20"/>
                          </a:solidFill>
                          <a:effectLst/>
                          <a:latin typeface="Arial" panose="020B0604020202020204" pitchFamily="34" charset="0"/>
                          <a:ea typeface="Calibri" panose="020F0502020204030204" pitchFamily="34" charset="0"/>
                          <a:cs typeface="Arial" panose="020B0604020202020204" pitchFamily="34" charset="0"/>
                        </a:rPr>
                        <a:t>les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101,205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95,627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122,147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279400">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121,207</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extLst>
                  <a:ext uri="{0D108BD9-81ED-4DB2-BD59-A6C34878D82A}">
                    <a16:rowId xmlns:a16="http://schemas.microsoft.com/office/drawing/2014/main" val="3605090398"/>
                  </a:ext>
                </a:extLst>
              </a:tr>
              <a:tr h="264949">
                <a:tc>
                  <a:txBody>
                    <a:bodyPr/>
                    <a:lstStyle/>
                    <a:p>
                      <a:pPr marL="125730">
                        <a:spcBef>
                          <a:spcPts val="75"/>
                        </a:spcBef>
                        <a:spcAft>
                          <a:spcPts val="0"/>
                        </a:spcAft>
                      </a:pPr>
                      <a:r>
                        <a:rPr lang="en-US" sz="1200" spc="-40">
                          <a:solidFill>
                            <a:srgbClr val="231F20"/>
                          </a:solidFill>
                          <a:effectLst/>
                          <a:latin typeface="Arial" panose="020B0604020202020204" pitchFamily="34" charset="0"/>
                          <a:ea typeface="Calibri" panose="020F0502020204030204" pitchFamily="34" charset="0"/>
                          <a:cs typeface="Arial" panose="020B0604020202020204" pitchFamily="34" charset="0"/>
                        </a:rPr>
                        <a:t>I</a:t>
                      </a:r>
                      <a:r>
                        <a:rPr lang="en-US" sz="1200" spc="-45">
                          <a:solidFill>
                            <a:srgbClr val="231F20"/>
                          </a:solidFill>
                          <a:effectLst/>
                          <a:latin typeface="Arial" panose="020B0604020202020204" pitchFamily="34" charset="0"/>
                          <a:ea typeface="Calibri" panose="020F0502020204030204" pitchFamily="34" charset="0"/>
                          <a:cs typeface="Arial" panose="020B0604020202020204" pitchFamily="34" charset="0"/>
                        </a:rPr>
                        <a:t>n</a:t>
                      </a:r>
                      <a:r>
                        <a:rPr lang="en-US" sz="1200" spc="-50">
                          <a:solidFill>
                            <a:srgbClr val="231F20"/>
                          </a:solidFill>
                          <a:effectLst/>
                          <a:latin typeface="Arial" panose="020B0604020202020204" pitchFamily="34" charset="0"/>
                          <a:ea typeface="Calibri" panose="020F0502020204030204" pitchFamily="34" charset="0"/>
                          <a:cs typeface="Arial" panose="020B0604020202020204" pitchFamily="34" charset="0"/>
                        </a:rPr>
                        <a:t>ves</a:t>
                      </a:r>
                      <a:r>
                        <a:rPr lang="en-US" sz="1200" spc="-45">
                          <a:solidFill>
                            <a:srgbClr val="231F20"/>
                          </a:solidFill>
                          <a:effectLst/>
                          <a:latin typeface="Arial" panose="020B0604020202020204" pitchFamily="34" charset="0"/>
                          <a:ea typeface="Calibri" panose="020F0502020204030204" pitchFamily="34" charset="0"/>
                          <a:cs typeface="Arial" panose="020B0604020202020204" pitchFamily="34" charset="0"/>
                        </a:rPr>
                        <a:t>tments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121,207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282575">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121,207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99,926</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279400">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104,925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extLst>
                  <a:ext uri="{0D108BD9-81ED-4DB2-BD59-A6C34878D82A}">
                    <a16:rowId xmlns:a16="http://schemas.microsoft.com/office/drawing/2014/main" val="1921562775"/>
                  </a:ext>
                </a:extLst>
              </a:tr>
            </a:tbl>
          </a:graphicData>
        </a:graphic>
      </p:graphicFrame>
    </p:spTree>
    <p:extLst>
      <p:ext uri="{BB962C8B-B14F-4D97-AF65-F5344CB8AC3E}">
        <p14:creationId xmlns:p14="http://schemas.microsoft.com/office/powerpoint/2010/main" val="104457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87514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Fair Value Hierarchy</a:t>
            </a:r>
          </a:p>
          <a:p>
            <a:endParaRPr lang="en-US" sz="800" b="1" dirty="0">
              <a:solidFill>
                <a:schemeClr val="bg1">
                  <a:lumMod val="50000"/>
                </a:schemeClr>
              </a:solidFill>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following table shows the fair value hierarchy for fair value measurements of financial assets recognized in the statement of financial position. </a:t>
            </a:r>
          </a:p>
          <a:p>
            <a:pPr lvl="0" defTabSz="914400" fontAlgn="base">
              <a:spcBef>
                <a:spcPts val="776"/>
              </a:spcBef>
              <a:spcAft>
                <a:spcPct val="0"/>
              </a:spcAft>
              <a:defRPr/>
            </a:pPr>
            <a:endParaRPr lang="en-US" sz="24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graphicFrame>
        <p:nvGraphicFramePr>
          <p:cNvPr id="3" name="Table 2">
            <a:extLst>
              <a:ext uri="{FF2B5EF4-FFF2-40B4-BE49-F238E27FC236}">
                <a16:creationId xmlns:a16="http://schemas.microsoft.com/office/drawing/2014/main" id="{2B56A26C-27EA-49E1-9200-DF6B53C3B09D}"/>
              </a:ext>
            </a:extLst>
          </p:cNvPr>
          <p:cNvGraphicFramePr>
            <a:graphicFrameLocks noGrp="1"/>
          </p:cNvGraphicFramePr>
          <p:nvPr>
            <p:extLst>
              <p:ext uri="{D42A27DB-BD31-4B8C-83A1-F6EECF244321}">
                <p14:modId xmlns:p14="http://schemas.microsoft.com/office/powerpoint/2010/main" val="3876466239"/>
              </p:ext>
            </p:extLst>
          </p:nvPr>
        </p:nvGraphicFramePr>
        <p:xfrm>
          <a:off x="1116532" y="2484098"/>
          <a:ext cx="6776188" cy="2895125"/>
        </p:xfrm>
        <a:graphic>
          <a:graphicData uri="http://schemas.openxmlformats.org/drawingml/2006/table">
            <a:tbl>
              <a:tblPr firstRow="1" firstCol="1" lastRow="1" lastCol="1" bandRow="1" bandCol="1"/>
              <a:tblGrid>
                <a:gridCol w="2779642">
                  <a:extLst>
                    <a:ext uri="{9D8B030D-6E8A-4147-A177-3AD203B41FA5}">
                      <a16:colId xmlns:a16="http://schemas.microsoft.com/office/drawing/2014/main" val="402712242"/>
                    </a:ext>
                  </a:extLst>
                </a:gridCol>
                <a:gridCol w="947487">
                  <a:extLst>
                    <a:ext uri="{9D8B030D-6E8A-4147-A177-3AD203B41FA5}">
                      <a16:colId xmlns:a16="http://schemas.microsoft.com/office/drawing/2014/main" val="3488847070"/>
                    </a:ext>
                  </a:extLst>
                </a:gridCol>
                <a:gridCol w="1016137">
                  <a:extLst>
                    <a:ext uri="{9D8B030D-6E8A-4147-A177-3AD203B41FA5}">
                      <a16:colId xmlns:a16="http://schemas.microsoft.com/office/drawing/2014/main" val="3764389282"/>
                    </a:ext>
                  </a:extLst>
                </a:gridCol>
                <a:gridCol w="1016137">
                  <a:extLst>
                    <a:ext uri="{9D8B030D-6E8A-4147-A177-3AD203B41FA5}">
                      <a16:colId xmlns:a16="http://schemas.microsoft.com/office/drawing/2014/main" val="3768602099"/>
                    </a:ext>
                  </a:extLst>
                </a:gridCol>
                <a:gridCol w="1016785">
                  <a:extLst>
                    <a:ext uri="{9D8B030D-6E8A-4147-A177-3AD203B41FA5}">
                      <a16:colId xmlns:a16="http://schemas.microsoft.com/office/drawing/2014/main" val="3607362488"/>
                    </a:ext>
                  </a:extLst>
                </a:gridCol>
              </a:tblGrid>
              <a:tr h="634490">
                <a:tc>
                  <a:txBody>
                    <a:bodyPr/>
                    <a:lstStyle/>
                    <a:p>
                      <a:pPr marL="50800">
                        <a:spcAft>
                          <a:spcPts val="0"/>
                        </a:spcAft>
                      </a:pPr>
                      <a:r>
                        <a:rPr lang="en-US" sz="1200" b="1" spc="5" dirty="0">
                          <a:solidFill>
                            <a:srgbClr val="FFFFFF"/>
                          </a:solidFill>
                          <a:effectLst/>
                          <a:latin typeface="Arial" panose="020B0604020202020204" pitchFamily="34" charset="0"/>
                          <a:ea typeface="Calibri" panose="020F0502020204030204" pitchFamily="34" charset="0"/>
                          <a:cs typeface="Arial" panose="020B0604020202020204" pitchFamily="34" charset="0"/>
                        </a:rPr>
                        <a:t>Description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spcBef>
                          <a:spcPts val="140"/>
                        </a:spcBef>
                        <a:spcAft>
                          <a:spcPts val="0"/>
                        </a:spcAft>
                      </a:pPr>
                      <a:r>
                        <a:rPr lang="en-US" sz="1200" b="1" spc="10" dirty="0">
                          <a:solidFill>
                            <a:srgbClr val="FFFFFF"/>
                          </a:solidFill>
                          <a:effectLst/>
                          <a:latin typeface="Arial" panose="020B0604020202020204" pitchFamily="34" charset="0"/>
                          <a:ea typeface="Calibri" panose="020F0502020204030204" pitchFamily="34" charset="0"/>
                          <a:cs typeface="Arial" panose="020B0604020202020204" pitchFamily="34" charset="0"/>
                        </a:rPr>
                        <a:t>20X2</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ctr">
                        <a:lnSpc>
                          <a:spcPts val="1200"/>
                        </a:lnSpc>
                        <a:spcBef>
                          <a:spcPts val="370"/>
                        </a:spcBef>
                        <a:spcAft>
                          <a:spcPts val="0"/>
                        </a:spcAft>
                      </a:pPr>
                      <a:r>
                        <a:rPr lang="en-US" sz="1200" b="1" spc="10" dirty="0">
                          <a:solidFill>
                            <a:srgbClr val="FFFFFF"/>
                          </a:solidFill>
                          <a:effectLst/>
                          <a:latin typeface="Arial" panose="020B0604020202020204" pitchFamily="34" charset="0"/>
                          <a:ea typeface="Calibri" panose="020F0502020204030204" pitchFamily="34" charset="0"/>
                          <a:cs typeface="Arial" panose="020B0604020202020204" pitchFamily="34" charset="0"/>
                        </a:rPr>
                        <a:t>CU</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spcBef>
                          <a:spcPts val="200"/>
                        </a:spcBef>
                        <a:spcAft>
                          <a:spcPts val="0"/>
                        </a:spcAft>
                      </a:pP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Level 1</a:t>
                      </a:r>
                      <a:b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CU</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spcBef>
                          <a:spcPts val="200"/>
                        </a:spcBef>
                        <a:spcAft>
                          <a:spcPts val="0"/>
                        </a:spcAft>
                      </a:pP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Level 2</a:t>
                      </a:r>
                      <a:b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CU</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a:spcBef>
                          <a:spcPts val="200"/>
                        </a:spcBef>
                        <a:spcAft>
                          <a:spcPts val="0"/>
                        </a:spcAft>
                      </a:pP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Level 3</a:t>
                      </a:r>
                      <a:b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US" sz="1200" b="1" spc="-15" dirty="0">
                          <a:solidFill>
                            <a:srgbClr val="FFFFFF"/>
                          </a:solidFill>
                          <a:effectLst/>
                          <a:latin typeface="Arial" panose="020B0604020202020204" pitchFamily="34" charset="0"/>
                          <a:ea typeface="Calibri" panose="020F0502020204030204" pitchFamily="34" charset="0"/>
                          <a:cs typeface="Arial" panose="020B0604020202020204" pitchFamily="34" charset="0"/>
                        </a:rPr>
                        <a:t>CU</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486221355"/>
                  </a:ext>
                </a:extLst>
              </a:tr>
              <a:tr h="304226">
                <a:tc gridSpan="5">
                  <a:txBody>
                    <a:bodyPr/>
                    <a:lstStyle/>
                    <a:p>
                      <a:pPr marL="50165">
                        <a:spcBef>
                          <a:spcPts val="75"/>
                        </a:spcBef>
                        <a:spcAft>
                          <a:spcPts val="0"/>
                        </a:spcAft>
                      </a:pP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Financial</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assets</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a</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a:t>
                      </a:r>
                      <a:r>
                        <a:rPr lang="en-US" sz="1200" spc="-10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fair</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value</a:t>
                      </a:r>
                      <a:r>
                        <a:rPr lang="en-US" sz="1200" spc="-10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through</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surplus</a:t>
                      </a:r>
                      <a:r>
                        <a:rPr lang="en-US" sz="1200" spc="-11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or</a:t>
                      </a:r>
                      <a:r>
                        <a:rPr lang="en-US" sz="1200" spc="-10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deficit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1431020"/>
                  </a:ext>
                </a:extLst>
              </a:tr>
              <a:tr h="449319">
                <a:tc>
                  <a:txBody>
                    <a:bodyPr/>
                    <a:lstStyle/>
                    <a:p>
                      <a:pPr marL="140970">
                        <a:spcBef>
                          <a:spcPts val="75"/>
                        </a:spcBef>
                        <a:spcAft>
                          <a:spcPts val="0"/>
                        </a:spcAft>
                      </a:pP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Tradin</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g</a:t>
                      </a:r>
                      <a:r>
                        <a:rPr lang="en-US" sz="1200" spc="7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Se</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c</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ur</a:t>
                      </a:r>
                      <a:r>
                        <a:rPr lang="en-US" sz="120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it</a:t>
                      </a: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15,650</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635"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9,325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1270"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4,175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a:txBody>
                    <a:bodyPr/>
                    <a:lstStyle/>
                    <a:p>
                      <a:pPr marL="1270" algn="ctr">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2,150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extLst>
                  <a:ext uri="{0D108BD9-81ED-4DB2-BD59-A6C34878D82A}">
                    <a16:rowId xmlns:a16="http://schemas.microsoft.com/office/drawing/2014/main" val="4093135690"/>
                  </a:ext>
                </a:extLst>
              </a:tr>
              <a:tr h="449319">
                <a:tc>
                  <a:txBody>
                    <a:bodyPr/>
                    <a:lstStyle/>
                    <a:p>
                      <a:pPr marL="140970">
                        <a:spcBef>
                          <a:spcPts val="75"/>
                        </a:spcBef>
                        <a:spcAft>
                          <a:spcPts val="0"/>
                        </a:spcAft>
                      </a:pPr>
                      <a:r>
                        <a:rPr lang="en-US" sz="1200" spc="5">
                          <a:solidFill>
                            <a:srgbClr val="231F20"/>
                          </a:solidFill>
                          <a:effectLst/>
                          <a:latin typeface="Arial" panose="020B0604020202020204" pitchFamily="34" charset="0"/>
                          <a:ea typeface="Calibri" panose="020F0502020204030204" pitchFamily="34" charset="0"/>
                          <a:cs typeface="Arial" panose="020B0604020202020204" pitchFamily="34" charset="0"/>
                        </a:rPr>
                        <a:t>Derivatives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25,420</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10,168</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7,827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7,425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extLst>
                  <a:ext uri="{0D108BD9-81ED-4DB2-BD59-A6C34878D82A}">
                    <a16:rowId xmlns:a16="http://schemas.microsoft.com/office/drawing/2014/main" val="4069451203"/>
                  </a:ext>
                </a:extLst>
              </a:tr>
              <a:tr h="304226">
                <a:tc gridSpan="5">
                  <a:txBody>
                    <a:bodyPr/>
                    <a:lstStyle/>
                    <a:p>
                      <a:pPr marL="50165">
                        <a:spcBef>
                          <a:spcPts val="75"/>
                        </a:spcBef>
                        <a:spcAft>
                          <a:spcPts val="0"/>
                        </a:spcAft>
                      </a:pPr>
                      <a:r>
                        <a:rPr lang="en-US"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Investments in equity instruments at fair value through net assets/equity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F3F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92809700"/>
                  </a:ext>
                </a:extLst>
              </a:tr>
              <a:tr h="304226">
                <a:tc>
                  <a:txBody>
                    <a:bodyPr/>
                    <a:lstStyle/>
                    <a:p>
                      <a:pPr marL="125730">
                        <a:spcBef>
                          <a:spcPts val="75"/>
                        </a:spcBef>
                        <a:spcAft>
                          <a:spcPts val="0"/>
                        </a:spcAft>
                      </a:pP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E</a:t>
                      </a:r>
                      <a:r>
                        <a:rPr lang="en-US" sz="1200" spc="5">
                          <a:solidFill>
                            <a:srgbClr val="231F20"/>
                          </a:solidFill>
                          <a:effectLst/>
                          <a:latin typeface="Arial" panose="020B0604020202020204" pitchFamily="34" charset="0"/>
                          <a:ea typeface="Calibri" panose="020F0502020204030204" pitchFamily="34" charset="0"/>
                          <a:cs typeface="Arial" panose="020B0604020202020204" pitchFamily="34" charset="0"/>
                        </a:rPr>
                        <a:t>qui</a:t>
                      </a: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t</a:t>
                      </a:r>
                      <a:r>
                        <a:rPr lang="en-US" sz="1200" spc="5">
                          <a:solidFill>
                            <a:srgbClr val="231F20"/>
                          </a:solidFill>
                          <a:effectLst/>
                          <a:latin typeface="Arial" panose="020B0604020202020204" pitchFamily="34" charset="0"/>
                          <a:ea typeface="Calibri" panose="020F0502020204030204" pitchFamily="34" charset="0"/>
                          <a:cs typeface="Arial" panose="020B0604020202020204" pitchFamily="34" charset="0"/>
                        </a:rPr>
                        <a:t>y</a:t>
                      </a: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a:solidFill>
                            <a:srgbClr val="231F20"/>
                          </a:solidFill>
                          <a:effectLst/>
                          <a:latin typeface="Arial" panose="020B0604020202020204" pitchFamily="34" charset="0"/>
                          <a:ea typeface="Calibri" panose="020F0502020204030204" pitchFamily="34" charset="0"/>
                          <a:cs typeface="Arial" panose="020B0604020202020204" pitchFamily="34" charset="0"/>
                        </a:rPr>
                        <a:t>Investments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9,575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635"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925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2,875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tc>
                  <a:txBody>
                    <a:bodyPr/>
                    <a:lstStyle/>
                    <a:p>
                      <a:pPr marL="1270" algn="ctr">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5,775</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AFE"/>
                    </a:solidFill>
                  </a:tcPr>
                </a:tc>
                <a:extLst>
                  <a:ext uri="{0D108BD9-81ED-4DB2-BD59-A6C34878D82A}">
                    <a16:rowId xmlns:a16="http://schemas.microsoft.com/office/drawing/2014/main" val="3635672737"/>
                  </a:ext>
                </a:extLst>
              </a:tr>
              <a:tr h="449319">
                <a:tc>
                  <a:txBody>
                    <a:bodyPr/>
                    <a:lstStyle/>
                    <a:p>
                      <a:pPr marL="50165">
                        <a:spcBef>
                          <a:spcPts val="75"/>
                        </a:spcBef>
                        <a:spcAft>
                          <a:spcPts val="0"/>
                        </a:spcAft>
                      </a:pPr>
                      <a:r>
                        <a:rPr lang="en-US" sz="1200" spc="-50">
                          <a:solidFill>
                            <a:srgbClr val="231F20"/>
                          </a:solidFill>
                          <a:effectLst/>
                          <a:latin typeface="Arial" panose="020B0604020202020204" pitchFamily="34" charset="0"/>
                          <a:ea typeface="Calibri" panose="020F0502020204030204" pitchFamily="34" charset="0"/>
                          <a:cs typeface="Arial" panose="020B0604020202020204" pitchFamily="34" charset="0"/>
                        </a:rPr>
                        <a:t>Tot</a:t>
                      </a:r>
                      <a:r>
                        <a:rPr lang="en-US" sz="1200" spc="-55">
                          <a:solidFill>
                            <a:srgbClr val="231F20"/>
                          </a:solidFill>
                          <a:effectLst/>
                          <a:latin typeface="Arial" panose="020B0604020202020204" pitchFamily="34" charset="0"/>
                          <a:ea typeface="Calibri" panose="020F0502020204030204" pitchFamily="34" charset="0"/>
                          <a:cs typeface="Arial" panose="020B0604020202020204" pitchFamily="34" charset="0"/>
                        </a:rPr>
                        <a:t>al</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50,645</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20,418</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3690">
                        <a:spcBef>
                          <a:spcPts val="75"/>
                        </a:spcBef>
                        <a:spcAft>
                          <a:spcPts val="0"/>
                        </a:spcAft>
                      </a:pPr>
                      <a:r>
                        <a:rPr lang="en-US" sz="1200" spc="10">
                          <a:solidFill>
                            <a:srgbClr val="231F20"/>
                          </a:solidFill>
                          <a:effectLst/>
                          <a:latin typeface="Arial" panose="020B0604020202020204" pitchFamily="34" charset="0"/>
                          <a:ea typeface="Calibri" panose="020F0502020204030204" pitchFamily="34" charset="0"/>
                          <a:cs typeface="Arial" panose="020B0604020202020204" pitchFamily="34" charset="0"/>
                        </a:rPr>
                        <a:t>14,877</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tc>
                  <a:txBody>
                    <a:bodyPr/>
                    <a:lstStyle/>
                    <a:p>
                      <a:pPr marL="310515">
                        <a:spcBef>
                          <a:spcPts val="75"/>
                        </a:spcBef>
                        <a:spcAft>
                          <a:spcPts val="0"/>
                        </a:spcAft>
                      </a:pPr>
                      <a:r>
                        <a:rPr lang="en-US" sz="120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15,350</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0F3FD"/>
                    </a:solidFill>
                  </a:tcPr>
                </a:tc>
                <a:extLst>
                  <a:ext uri="{0D108BD9-81ED-4DB2-BD59-A6C34878D82A}">
                    <a16:rowId xmlns:a16="http://schemas.microsoft.com/office/drawing/2014/main" val="1002536341"/>
                  </a:ext>
                </a:extLst>
              </a:tr>
            </a:tbl>
          </a:graphicData>
        </a:graphic>
      </p:graphicFrame>
    </p:spTree>
    <p:extLst>
      <p:ext uri="{BB962C8B-B14F-4D97-AF65-F5344CB8AC3E}">
        <p14:creationId xmlns:p14="http://schemas.microsoft.com/office/powerpoint/2010/main" val="25605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3195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Credit Risk</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Note X - Credit Risk</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use of derivatives introduces the credit risk of a counterparty defaulting on contractual obligations. The Province manages its credit risk by dealing only with high credit quality counterparties and entering into contractual agreements that provide for termination netting . The table below presents the gross credit risk for the derivative financial instrument portfolio.</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3929861"/>
            <a:ext cx="7126842" cy="1268078"/>
          </a:xfrm>
          <a:prstGeom prst="rect">
            <a:avLst/>
          </a:prstGeom>
        </p:spPr>
      </p:pic>
    </p:spTree>
    <p:extLst>
      <p:ext uri="{BB962C8B-B14F-4D97-AF65-F5344CB8AC3E}">
        <p14:creationId xmlns:p14="http://schemas.microsoft.com/office/powerpoint/2010/main" val="72472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903670954"/>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235F10-5C4D-4125-9888-BD00E915D89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0F72E6A-43CD-43A8-8652-7951AE9D1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9C3183-6802-45BC-BD47-718D02E16F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681</TotalTime>
  <Words>1188</Words>
  <Application>Microsoft Office PowerPoint</Application>
  <PresentationFormat>On-screen Show (4:3)</PresentationFormat>
  <Paragraphs>145</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40</cp:revision>
  <dcterms:created xsi:type="dcterms:W3CDTF">2014-09-10T19:10:10Z</dcterms:created>
  <dcterms:modified xsi:type="dcterms:W3CDTF">2020-10-21T18:20:24Z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