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8" r:id="rId5"/>
    <p:sldId id="270" r:id="rId6"/>
    <p:sldId id="257" r:id="rId7"/>
    <p:sldId id="259" r:id="rId8"/>
    <p:sldId id="260" r:id="rId9"/>
    <p:sldId id="271" r:id="rId10"/>
    <p:sldId id="272" r:id="rId11"/>
    <p:sldId id="268" r:id="rId12"/>
    <p:sldId id="269" r:id="rId13"/>
    <p:sldId id="273" r:id="rId14"/>
    <p:sldId id="264" r:id="rId15"/>
    <p:sldId id="261" r:id="rId16"/>
    <p:sldId id="274" r:id="rId17"/>
    <p:sldId id="266" r:id="rId18"/>
    <p:sldId id="265" r:id="rId19"/>
    <p:sldId id="26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7124" autoAdjust="0"/>
  </p:normalViewPr>
  <p:slideViewPr>
    <p:cSldViewPr snapToGrid="0" snapToObjects="1">
      <p:cViewPr varScale="1">
        <p:scale>
          <a:sx n="61" d="100"/>
          <a:sy n="61" d="100"/>
        </p:scale>
        <p:origin x="2030" y="3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5C6E19AF-344B-4B9E-AEEF-321401031C63}"/>
    <pc:docChg chg="undo custSel modSld">
      <pc:chgData name="Paul Mason" userId="a428ece4f01b0f60" providerId="LiveId" clId="{5C6E19AF-344B-4B9E-AEEF-321401031C63}" dt="2020-07-28T16:46:36.575" v="146" actId="20577"/>
      <pc:docMkLst>
        <pc:docMk/>
      </pc:docMkLst>
      <pc:sldChg chg="modNotesTx">
        <pc:chgData name="Paul Mason" userId="a428ece4f01b0f60" providerId="LiveId" clId="{5C6E19AF-344B-4B9E-AEEF-321401031C63}" dt="2020-07-28T16:38:48.699" v="45" actId="20577"/>
        <pc:sldMkLst>
          <pc:docMk/>
          <pc:sldMk cId="1441733616" sldId="257"/>
        </pc:sldMkLst>
      </pc:sldChg>
      <pc:sldChg chg="modNotesTx">
        <pc:chgData name="Paul Mason" userId="a428ece4f01b0f60" providerId="LiveId" clId="{5C6E19AF-344B-4B9E-AEEF-321401031C63}" dt="2020-07-28T16:39:38.598" v="54" actId="20577"/>
        <pc:sldMkLst>
          <pc:docMk/>
          <pc:sldMk cId="4237827458" sldId="260"/>
        </pc:sldMkLst>
      </pc:sldChg>
      <pc:sldChg chg="modNotesTx">
        <pc:chgData name="Paul Mason" userId="a428ece4f01b0f60" providerId="LiveId" clId="{5C6E19AF-344B-4B9E-AEEF-321401031C63}" dt="2020-07-28T16:43:51.256" v="135" actId="20577"/>
        <pc:sldMkLst>
          <pc:docMk/>
          <pc:sldMk cId="951930906" sldId="261"/>
        </pc:sldMkLst>
      </pc:sldChg>
      <pc:sldChg chg="modNotesTx">
        <pc:chgData name="Paul Mason" userId="a428ece4f01b0f60" providerId="LiveId" clId="{5C6E19AF-344B-4B9E-AEEF-321401031C63}" dt="2020-07-28T16:43:20.191" v="124" actId="20577"/>
        <pc:sldMkLst>
          <pc:docMk/>
          <pc:sldMk cId="313594854" sldId="264"/>
        </pc:sldMkLst>
      </pc:sldChg>
      <pc:sldChg chg="modNotesTx">
        <pc:chgData name="Paul Mason" userId="a428ece4f01b0f60" providerId="LiveId" clId="{5C6E19AF-344B-4B9E-AEEF-321401031C63}" dt="2020-07-28T16:46:36.575" v="146" actId="20577"/>
        <pc:sldMkLst>
          <pc:docMk/>
          <pc:sldMk cId="870234351" sldId="266"/>
        </pc:sldMkLst>
      </pc:sldChg>
      <pc:sldChg chg="modNotesTx">
        <pc:chgData name="Paul Mason" userId="a428ece4f01b0f60" providerId="LiveId" clId="{5C6E19AF-344B-4B9E-AEEF-321401031C63}" dt="2020-07-28T16:41:22.589" v="94" actId="20577"/>
        <pc:sldMkLst>
          <pc:docMk/>
          <pc:sldMk cId="2372324045" sldId="268"/>
        </pc:sldMkLst>
      </pc:sldChg>
      <pc:sldChg chg="modNotesTx">
        <pc:chgData name="Paul Mason" userId="a428ece4f01b0f60" providerId="LiveId" clId="{5C6E19AF-344B-4B9E-AEEF-321401031C63}" dt="2020-07-28T16:42:09.720" v="104" actId="20577"/>
        <pc:sldMkLst>
          <pc:docMk/>
          <pc:sldMk cId="3755425913" sldId="269"/>
        </pc:sldMkLst>
      </pc:sldChg>
      <pc:sldChg chg="addSp delSp modSp mod modNotesTx">
        <pc:chgData name="Paul Mason" userId="a428ece4f01b0f60" providerId="LiveId" clId="{5C6E19AF-344B-4B9E-AEEF-321401031C63}" dt="2020-07-28T16:40:35.198" v="84" actId="20577"/>
        <pc:sldMkLst>
          <pc:docMk/>
          <pc:sldMk cId="3945431601" sldId="272"/>
        </pc:sldMkLst>
        <pc:spChg chg="add mod">
          <ac:chgData name="Paul Mason" userId="a428ece4f01b0f60" providerId="LiveId" clId="{5C6E19AF-344B-4B9E-AEEF-321401031C63}" dt="2020-07-28T14:49:45.795" v="14" actId="1076"/>
          <ac:spMkLst>
            <pc:docMk/>
            <pc:sldMk cId="3945431601" sldId="272"/>
            <ac:spMk id="4" creationId="{8EB3B4F1-8E88-4F00-8F97-E5288BEEFD6B}"/>
          </ac:spMkLst>
        </pc:spChg>
        <pc:spChg chg="mod">
          <ac:chgData name="Paul Mason" userId="a428ece4f01b0f60" providerId="LiveId" clId="{5C6E19AF-344B-4B9E-AEEF-321401031C63}" dt="2020-07-28T14:49:59.751" v="17" actId="14100"/>
          <ac:spMkLst>
            <pc:docMk/>
            <pc:sldMk cId="3945431601" sldId="272"/>
            <ac:spMk id="6" creationId="{4D523006-EDD5-4A1F-832B-3F5E22130CE8}"/>
          </ac:spMkLst>
        </pc:spChg>
        <pc:spChg chg="mod">
          <ac:chgData name="Paul Mason" userId="a428ece4f01b0f60" providerId="LiveId" clId="{5C6E19AF-344B-4B9E-AEEF-321401031C63}" dt="2020-07-28T14:49:36.672" v="12"/>
          <ac:spMkLst>
            <pc:docMk/>
            <pc:sldMk cId="3945431601" sldId="272"/>
            <ac:spMk id="7" creationId="{00000000-0000-0000-0000-000000000000}"/>
          </ac:spMkLst>
        </pc:spChg>
        <pc:spChg chg="mod">
          <ac:chgData name="Paul Mason" userId="a428ece4f01b0f60" providerId="LiveId" clId="{5C6E19AF-344B-4B9E-AEEF-321401031C63}" dt="2020-07-28T14:49:59.751" v="17" actId="14100"/>
          <ac:spMkLst>
            <pc:docMk/>
            <pc:sldMk cId="3945431601" sldId="272"/>
            <ac:spMk id="8" creationId="{832AD279-60A9-42CC-BFA8-C5420578770F}"/>
          </ac:spMkLst>
        </pc:spChg>
        <pc:spChg chg="mod">
          <ac:chgData name="Paul Mason" userId="a428ece4f01b0f60" providerId="LiveId" clId="{5C6E19AF-344B-4B9E-AEEF-321401031C63}" dt="2020-07-28T14:49:59.751" v="17" actId="14100"/>
          <ac:spMkLst>
            <pc:docMk/>
            <pc:sldMk cId="3945431601" sldId="272"/>
            <ac:spMk id="9" creationId="{1FCC2CB0-CE71-45BC-B8E7-EDEBEFE2952F}"/>
          </ac:spMkLst>
        </pc:spChg>
        <pc:spChg chg="mod">
          <ac:chgData name="Paul Mason" userId="a428ece4f01b0f60" providerId="LiveId" clId="{5C6E19AF-344B-4B9E-AEEF-321401031C63}" dt="2020-07-28T14:49:59.751" v="17" actId="14100"/>
          <ac:spMkLst>
            <pc:docMk/>
            <pc:sldMk cId="3945431601" sldId="272"/>
            <ac:spMk id="12" creationId="{6DA62761-2738-4BFD-B715-C98C009DC052}"/>
          </ac:spMkLst>
        </pc:spChg>
        <pc:spChg chg="mod">
          <ac:chgData name="Paul Mason" userId="a428ece4f01b0f60" providerId="LiveId" clId="{5C6E19AF-344B-4B9E-AEEF-321401031C63}" dt="2020-07-28T14:49:59.751" v="17" actId="14100"/>
          <ac:spMkLst>
            <pc:docMk/>
            <pc:sldMk cId="3945431601" sldId="272"/>
            <ac:spMk id="19" creationId="{B65B3525-BCDC-48A2-BFB4-E3CCC66D7761}"/>
          </ac:spMkLst>
        </pc:spChg>
        <pc:spChg chg="mod">
          <ac:chgData name="Paul Mason" userId="a428ece4f01b0f60" providerId="LiveId" clId="{5C6E19AF-344B-4B9E-AEEF-321401031C63}" dt="2020-07-28T14:49:59.751" v="17" actId="14100"/>
          <ac:spMkLst>
            <pc:docMk/>
            <pc:sldMk cId="3945431601" sldId="272"/>
            <ac:spMk id="20" creationId="{C9025005-1FDB-4E07-B09A-487CCBB28EFB}"/>
          </ac:spMkLst>
        </pc:spChg>
        <pc:spChg chg="mod">
          <ac:chgData name="Paul Mason" userId="a428ece4f01b0f60" providerId="LiveId" clId="{5C6E19AF-344B-4B9E-AEEF-321401031C63}" dt="2020-07-28T14:49:59.751" v="17" actId="14100"/>
          <ac:spMkLst>
            <pc:docMk/>
            <pc:sldMk cId="3945431601" sldId="272"/>
            <ac:spMk id="21" creationId="{3C180ED6-4C53-465E-80FA-FD7C8972D0E9}"/>
          </ac:spMkLst>
        </pc:spChg>
        <pc:spChg chg="mod">
          <ac:chgData name="Paul Mason" userId="a428ece4f01b0f60" providerId="LiveId" clId="{5C6E19AF-344B-4B9E-AEEF-321401031C63}" dt="2020-07-28T14:49:59.751" v="17" actId="14100"/>
          <ac:spMkLst>
            <pc:docMk/>
            <pc:sldMk cId="3945431601" sldId="272"/>
            <ac:spMk id="22" creationId="{A904B941-E887-478C-9A0F-3A1F704B75EC}"/>
          </ac:spMkLst>
        </pc:spChg>
        <pc:spChg chg="mod">
          <ac:chgData name="Paul Mason" userId="a428ece4f01b0f60" providerId="LiveId" clId="{5C6E19AF-344B-4B9E-AEEF-321401031C63}" dt="2020-07-28T14:49:59.751" v="17" actId="14100"/>
          <ac:spMkLst>
            <pc:docMk/>
            <pc:sldMk cId="3945431601" sldId="272"/>
            <ac:spMk id="23" creationId="{83E52877-74BF-46D7-8B31-A031548599EF}"/>
          </ac:spMkLst>
        </pc:spChg>
        <pc:spChg chg="mod">
          <ac:chgData name="Paul Mason" userId="a428ece4f01b0f60" providerId="LiveId" clId="{5C6E19AF-344B-4B9E-AEEF-321401031C63}" dt="2020-07-28T14:49:59.751" v="17" actId="14100"/>
          <ac:spMkLst>
            <pc:docMk/>
            <pc:sldMk cId="3945431601" sldId="272"/>
            <ac:spMk id="24" creationId="{A6A20EA1-43C6-4776-B0B1-97D03A5833AE}"/>
          </ac:spMkLst>
        </pc:spChg>
        <pc:spChg chg="mod">
          <ac:chgData name="Paul Mason" userId="a428ece4f01b0f60" providerId="LiveId" clId="{5C6E19AF-344B-4B9E-AEEF-321401031C63}" dt="2020-07-28T14:49:59.751" v="17" actId="14100"/>
          <ac:spMkLst>
            <pc:docMk/>
            <pc:sldMk cId="3945431601" sldId="272"/>
            <ac:spMk id="25" creationId="{731CB8F9-605F-4CD2-A327-3FFD7C75D9BF}"/>
          </ac:spMkLst>
        </pc:spChg>
        <pc:spChg chg="mod">
          <ac:chgData name="Paul Mason" userId="a428ece4f01b0f60" providerId="LiveId" clId="{5C6E19AF-344B-4B9E-AEEF-321401031C63}" dt="2020-07-28T14:49:59.751" v="17" actId="14100"/>
          <ac:spMkLst>
            <pc:docMk/>
            <pc:sldMk cId="3945431601" sldId="272"/>
            <ac:spMk id="26" creationId="{A95FC0FE-1A82-4209-A601-1F868C996BA0}"/>
          </ac:spMkLst>
        </pc:spChg>
        <pc:spChg chg="mod">
          <ac:chgData name="Paul Mason" userId="a428ece4f01b0f60" providerId="LiveId" clId="{5C6E19AF-344B-4B9E-AEEF-321401031C63}" dt="2020-07-28T14:49:59.751" v="17" actId="14100"/>
          <ac:spMkLst>
            <pc:docMk/>
            <pc:sldMk cId="3945431601" sldId="272"/>
            <ac:spMk id="27" creationId="{0EB270CD-5807-46F8-8C92-8DA5C0205B13}"/>
          </ac:spMkLst>
        </pc:spChg>
        <pc:spChg chg="mod">
          <ac:chgData name="Paul Mason" userId="a428ece4f01b0f60" providerId="LiveId" clId="{5C6E19AF-344B-4B9E-AEEF-321401031C63}" dt="2020-07-28T14:49:59.751" v="17" actId="14100"/>
          <ac:spMkLst>
            <pc:docMk/>
            <pc:sldMk cId="3945431601" sldId="272"/>
            <ac:spMk id="28" creationId="{A492C031-84FB-4235-9497-6B1F6B341E6C}"/>
          </ac:spMkLst>
        </pc:spChg>
        <pc:spChg chg="mod">
          <ac:chgData name="Paul Mason" userId="a428ece4f01b0f60" providerId="LiveId" clId="{5C6E19AF-344B-4B9E-AEEF-321401031C63}" dt="2020-07-28T14:49:59.751" v="17" actId="14100"/>
          <ac:spMkLst>
            <pc:docMk/>
            <pc:sldMk cId="3945431601" sldId="272"/>
            <ac:spMk id="29" creationId="{C54197BC-DF8B-4A3C-BD3B-A7137F402980}"/>
          </ac:spMkLst>
        </pc:spChg>
        <pc:spChg chg="mod">
          <ac:chgData name="Paul Mason" userId="a428ece4f01b0f60" providerId="LiveId" clId="{5C6E19AF-344B-4B9E-AEEF-321401031C63}" dt="2020-07-28T14:49:59.751" v="17" actId="14100"/>
          <ac:spMkLst>
            <pc:docMk/>
            <pc:sldMk cId="3945431601" sldId="272"/>
            <ac:spMk id="30" creationId="{D61074E1-DC50-4207-ABBF-88EF6C0FDE18}"/>
          </ac:spMkLst>
        </pc:spChg>
        <pc:spChg chg="mod">
          <ac:chgData name="Paul Mason" userId="a428ece4f01b0f60" providerId="LiveId" clId="{5C6E19AF-344B-4B9E-AEEF-321401031C63}" dt="2020-07-28T14:49:59.751" v="17" actId="14100"/>
          <ac:spMkLst>
            <pc:docMk/>
            <pc:sldMk cId="3945431601" sldId="272"/>
            <ac:spMk id="31" creationId="{8FFD5F95-F753-457A-98E1-4178169A4D3F}"/>
          </ac:spMkLst>
        </pc:spChg>
        <pc:spChg chg="mod">
          <ac:chgData name="Paul Mason" userId="a428ece4f01b0f60" providerId="LiveId" clId="{5C6E19AF-344B-4B9E-AEEF-321401031C63}" dt="2020-07-28T14:49:59.751" v="17" actId="14100"/>
          <ac:spMkLst>
            <pc:docMk/>
            <pc:sldMk cId="3945431601" sldId="272"/>
            <ac:spMk id="32" creationId="{EC86307B-CEB5-4CCD-8871-5306BEA3D10A}"/>
          </ac:spMkLst>
        </pc:spChg>
        <pc:spChg chg="mod">
          <ac:chgData name="Paul Mason" userId="a428ece4f01b0f60" providerId="LiveId" clId="{5C6E19AF-344B-4B9E-AEEF-321401031C63}" dt="2020-07-28T14:49:59.751" v="17" actId="14100"/>
          <ac:spMkLst>
            <pc:docMk/>
            <pc:sldMk cId="3945431601" sldId="272"/>
            <ac:spMk id="33" creationId="{DD4C3C5C-4065-4981-AAD7-70E5906E6EBE}"/>
          </ac:spMkLst>
        </pc:spChg>
        <pc:spChg chg="mod">
          <ac:chgData name="Paul Mason" userId="a428ece4f01b0f60" providerId="LiveId" clId="{5C6E19AF-344B-4B9E-AEEF-321401031C63}" dt="2020-07-28T14:49:59.751" v="17" actId="14100"/>
          <ac:spMkLst>
            <pc:docMk/>
            <pc:sldMk cId="3945431601" sldId="272"/>
            <ac:spMk id="34" creationId="{0C3BC9BE-61E2-4A25-9A98-2FA9A62D04F4}"/>
          </ac:spMkLst>
        </pc:spChg>
        <pc:spChg chg="mod">
          <ac:chgData name="Paul Mason" userId="a428ece4f01b0f60" providerId="LiveId" clId="{5C6E19AF-344B-4B9E-AEEF-321401031C63}" dt="2020-07-28T14:49:59.751" v="17" actId="14100"/>
          <ac:spMkLst>
            <pc:docMk/>
            <pc:sldMk cId="3945431601" sldId="272"/>
            <ac:spMk id="35" creationId="{0056A8A0-31BA-4267-824B-1863C07B0103}"/>
          </ac:spMkLst>
        </pc:spChg>
        <pc:spChg chg="mod">
          <ac:chgData name="Paul Mason" userId="a428ece4f01b0f60" providerId="LiveId" clId="{5C6E19AF-344B-4B9E-AEEF-321401031C63}" dt="2020-07-28T14:49:59.751" v="17" actId="14100"/>
          <ac:spMkLst>
            <pc:docMk/>
            <pc:sldMk cId="3945431601" sldId="272"/>
            <ac:spMk id="36" creationId="{CFB66F38-0DCD-4AFD-8F74-749AFC91887B}"/>
          </ac:spMkLst>
        </pc:spChg>
        <pc:spChg chg="mod">
          <ac:chgData name="Paul Mason" userId="a428ece4f01b0f60" providerId="LiveId" clId="{5C6E19AF-344B-4B9E-AEEF-321401031C63}" dt="2020-07-28T14:49:59.751" v="17" actId="14100"/>
          <ac:spMkLst>
            <pc:docMk/>
            <pc:sldMk cId="3945431601" sldId="272"/>
            <ac:spMk id="37" creationId="{F28B26B7-3D74-4723-8F0C-D5EEC40E3559}"/>
          </ac:spMkLst>
        </pc:spChg>
        <pc:spChg chg="mod">
          <ac:chgData name="Paul Mason" userId="a428ece4f01b0f60" providerId="LiveId" clId="{5C6E19AF-344B-4B9E-AEEF-321401031C63}" dt="2020-07-28T14:49:59.751" v="17" actId="14100"/>
          <ac:spMkLst>
            <pc:docMk/>
            <pc:sldMk cId="3945431601" sldId="272"/>
            <ac:spMk id="38" creationId="{05870E82-7287-4A5C-8743-0C5BB0657B92}"/>
          </ac:spMkLst>
        </pc:spChg>
        <pc:spChg chg="mod">
          <ac:chgData name="Paul Mason" userId="a428ece4f01b0f60" providerId="LiveId" clId="{5C6E19AF-344B-4B9E-AEEF-321401031C63}" dt="2020-07-28T14:49:59.751" v="17" actId="14100"/>
          <ac:spMkLst>
            <pc:docMk/>
            <pc:sldMk cId="3945431601" sldId="272"/>
            <ac:spMk id="39" creationId="{ED3CA481-409E-4048-9F1D-311925F16599}"/>
          </ac:spMkLst>
        </pc:spChg>
        <pc:spChg chg="add del mod">
          <ac:chgData name="Paul Mason" userId="a428ece4f01b0f60" providerId="LiveId" clId="{5C6E19AF-344B-4B9E-AEEF-321401031C63}" dt="2020-07-28T14:49:51.583" v="15" actId="478"/>
          <ac:spMkLst>
            <pc:docMk/>
            <pc:sldMk cId="3945431601" sldId="272"/>
            <ac:spMk id="40" creationId="{151DD2DF-F6F2-4F9A-A088-DCA7203D2C56}"/>
          </ac:spMkLst>
        </pc:spChg>
        <pc:grpChg chg="mod">
          <ac:chgData name="Paul Mason" userId="a428ece4f01b0f60" providerId="LiveId" clId="{5C6E19AF-344B-4B9E-AEEF-321401031C63}" dt="2020-07-28T14:49:36.672" v="12"/>
          <ac:grpSpMkLst>
            <pc:docMk/>
            <pc:sldMk cId="3945431601" sldId="272"/>
            <ac:grpSpMk id="1" creationId="{00000000-0000-0000-0000-000000000000}"/>
          </ac:grpSpMkLst>
        </pc:grpChg>
        <pc:grpChg chg="add mod">
          <ac:chgData name="Paul Mason" userId="a428ece4f01b0f60" providerId="LiveId" clId="{5C6E19AF-344B-4B9E-AEEF-321401031C63}" dt="2020-07-28T14:50:34.580" v="24" actId="404"/>
          <ac:grpSpMkLst>
            <pc:docMk/>
            <pc:sldMk cId="3945431601" sldId="272"/>
            <ac:grpSpMk id="5" creationId="{62B84660-BC8E-4DF5-A9B5-303481F0B4D3}"/>
          </ac:grpSpMkLst>
        </pc:grpChg>
        <pc:grpChg chg="mod">
          <ac:chgData name="Paul Mason" userId="a428ece4f01b0f60" providerId="LiveId" clId="{5C6E19AF-344B-4B9E-AEEF-321401031C63}" dt="2020-07-28T14:49:59.751" v="17" actId="14100"/>
          <ac:grpSpMkLst>
            <pc:docMk/>
            <pc:sldMk cId="3945431601" sldId="272"/>
            <ac:grpSpMk id="10" creationId="{6A426B51-3AD4-48BD-BA8A-989FD0100BD0}"/>
          </ac:grpSpMkLst>
        </pc:grpChg>
        <pc:grpChg chg="mod">
          <ac:chgData name="Paul Mason" userId="a428ece4f01b0f60" providerId="LiveId" clId="{5C6E19AF-344B-4B9E-AEEF-321401031C63}" dt="2020-07-28T14:49:59.751" v="17" actId="14100"/>
          <ac:grpSpMkLst>
            <pc:docMk/>
            <pc:sldMk cId="3945431601" sldId="272"/>
            <ac:grpSpMk id="11" creationId="{9C193C3A-1621-413A-AA2F-C2548C407FEF}"/>
          </ac:grpSpMkLst>
        </pc:grpChg>
        <pc:grpChg chg="mod">
          <ac:chgData name="Paul Mason" userId="a428ece4f01b0f60" providerId="LiveId" clId="{5C6E19AF-344B-4B9E-AEEF-321401031C63}" dt="2020-07-28T14:49:59.751" v="17" actId="14100"/>
          <ac:grpSpMkLst>
            <pc:docMk/>
            <pc:sldMk cId="3945431601" sldId="272"/>
            <ac:grpSpMk id="13" creationId="{6A1AD709-AD34-4BD6-B918-EC021FD3AFC3}"/>
          </ac:grpSpMkLst>
        </pc:grpChg>
        <pc:grpChg chg="mod">
          <ac:chgData name="Paul Mason" userId="a428ece4f01b0f60" providerId="LiveId" clId="{5C6E19AF-344B-4B9E-AEEF-321401031C63}" dt="2020-07-28T14:49:59.751" v="17" actId="14100"/>
          <ac:grpSpMkLst>
            <pc:docMk/>
            <pc:sldMk cId="3945431601" sldId="272"/>
            <ac:grpSpMk id="14" creationId="{DA6EE719-6C85-4E3C-800E-52A9C289F2C7}"/>
          </ac:grpSpMkLst>
        </pc:grpChg>
        <pc:grpChg chg="mod">
          <ac:chgData name="Paul Mason" userId="a428ece4f01b0f60" providerId="LiveId" clId="{5C6E19AF-344B-4B9E-AEEF-321401031C63}" dt="2020-07-28T14:49:59.751" v="17" actId="14100"/>
          <ac:grpSpMkLst>
            <pc:docMk/>
            <pc:sldMk cId="3945431601" sldId="272"/>
            <ac:grpSpMk id="16" creationId="{B5BBE8DE-2493-4828-A0A9-67806812D3D2}"/>
          </ac:grpSpMkLst>
        </pc:grpChg>
        <pc:grpChg chg="mod">
          <ac:chgData name="Paul Mason" userId="a428ece4f01b0f60" providerId="LiveId" clId="{5C6E19AF-344B-4B9E-AEEF-321401031C63}" dt="2020-07-28T14:49:59.751" v="17" actId="14100"/>
          <ac:grpSpMkLst>
            <pc:docMk/>
            <pc:sldMk cId="3945431601" sldId="272"/>
            <ac:grpSpMk id="18" creationId="{481D7819-DB78-419C-B062-CF20F22D40EB}"/>
          </ac:grpSpMkLst>
        </pc:grpChg>
        <pc:grpChg chg="del">
          <ac:chgData name="Paul Mason" userId="a428ece4f01b0f60" providerId="LiveId" clId="{5C6E19AF-344B-4B9E-AEEF-321401031C63}" dt="2020-07-28T14:47:19.008" v="0" actId="478"/>
          <ac:grpSpMkLst>
            <pc:docMk/>
            <pc:sldMk cId="3945431601" sldId="272"/>
            <ac:grpSpMk id="94" creationId="{00000000-0000-0000-0000-000000000000}"/>
          </ac:grpSpMkLst>
        </pc:grpChg>
        <pc:picChg chg="add del mod">
          <ac:chgData name="Paul Mason" userId="a428ece4f01b0f60" providerId="LiveId" clId="{5C6E19AF-344B-4B9E-AEEF-321401031C63}" dt="2020-07-28T14:48:16.142" v="11"/>
          <ac:picMkLst>
            <pc:docMk/>
            <pc:sldMk cId="3945431601" sldId="272"/>
            <ac:picMk id="3" creationId="{82720FF7-45AF-438E-BC11-4D8A89ACD259}"/>
          </ac:picMkLst>
        </pc:picChg>
      </pc:sldChg>
      <pc:sldChg chg="modNotesTx">
        <pc:chgData name="Paul Mason" userId="a428ece4f01b0f60" providerId="LiveId" clId="{5C6E19AF-344B-4B9E-AEEF-321401031C63}" dt="2020-07-28T16:42:50.497" v="114" actId="20577"/>
        <pc:sldMkLst>
          <pc:docMk/>
          <pc:sldMk cId="1839385654" sldId="273"/>
        </pc:sldMkLst>
      </pc:sldChg>
    </pc:docChg>
  </pc:docChgLst>
  <pc:docChgLst>
    <pc:chgData name="Paul Mason" userId="a428ece4f01b0f60" providerId="LiveId" clId="{47764686-7426-4774-83FA-1C84D9E62107}"/>
    <pc:docChg chg="undo custSel modSld">
      <pc:chgData name="Paul Mason" userId="a428ece4f01b0f60" providerId="LiveId" clId="{47764686-7426-4774-83FA-1C84D9E62107}" dt="2020-06-12T22:35:29.252" v="4347"/>
      <pc:docMkLst>
        <pc:docMk/>
      </pc:docMkLst>
      <pc:sldChg chg="modNotesTx">
        <pc:chgData name="Paul Mason" userId="a428ece4f01b0f60" providerId="LiveId" clId="{47764686-7426-4774-83FA-1C84D9E62107}" dt="2020-06-12T22:10:22.456" v="1037" actId="20577"/>
        <pc:sldMkLst>
          <pc:docMk/>
          <pc:sldMk cId="1441733616" sldId="257"/>
        </pc:sldMkLst>
      </pc:sldChg>
      <pc:sldChg chg="modSp mod addCm delCm modCm modNotesTx">
        <pc:chgData name="Paul Mason" userId="a428ece4f01b0f60" providerId="LiveId" clId="{47764686-7426-4774-83FA-1C84D9E62107}" dt="2020-06-12T22:13:34.573" v="1657" actId="20577"/>
        <pc:sldMkLst>
          <pc:docMk/>
          <pc:sldMk cId="4120575675" sldId="258"/>
        </pc:sldMkLst>
        <pc:spChg chg="mod">
          <ac:chgData name="Paul Mason" userId="a428ece4f01b0f60" providerId="LiveId" clId="{47764686-7426-4774-83FA-1C84D9E62107}" dt="2020-06-12T17:15:37.736" v="80" actId="20577"/>
          <ac:spMkLst>
            <pc:docMk/>
            <pc:sldMk cId="4120575675" sldId="258"/>
            <ac:spMk id="4" creationId="{00000000-0000-0000-0000-000000000000}"/>
          </ac:spMkLst>
        </pc:spChg>
      </pc:sldChg>
      <pc:sldChg chg="modNotesTx">
        <pc:chgData name="Paul Mason" userId="a428ece4f01b0f60" providerId="LiveId" clId="{47764686-7426-4774-83FA-1C84D9E62107}" dt="2020-06-12T22:15:57.586" v="2128" actId="20577"/>
        <pc:sldMkLst>
          <pc:docMk/>
          <pc:sldMk cId="4237827458" sldId="260"/>
        </pc:sldMkLst>
      </pc:sldChg>
      <pc:sldChg chg="modNotesTx">
        <pc:chgData name="Paul Mason" userId="a428ece4f01b0f60" providerId="LiveId" clId="{47764686-7426-4774-83FA-1C84D9E62107}" dt="2020-06-12T22:34:48.727" v="4345" actId="20577"/>
        <pc:sldMkLst>
          <pc:docMk/>
          <pc:sldMk cId="313594854" sldId="264"/>
        </pc:sldMkLst>
      </pc:sldChg>
      <pc:sldChg chg="modSp mod">
        <pc:chgData name="Paul Mason" userId="a428ece4f01b0f60" providerId="LiveId" clId="{47764686-7426-4774-83FA-1C84D9E62107}" dt="2020-06-12T17:13:01.003" v="54" actId="114"/>
        <pc:sldMkLst>
          <pc:docMk/>
          <pc:sldMk cId="3292349397" sldId="265"/>
        </pc:sldMkLst>
        <pc:spChg chg="mod">
          <ac:chgData name="Paul Mason" userId="a428ece4f01b0f60" providerId="LiveId" clId="{47764686-7426-4774-83FA-1C84D9E62107}" dt="2020-06-12T17:13:01.003" v="54" actId="114"/>
          <ac:spMkLst>
            <pc:docMk/>
            <pc:sldMk cId="3292349397" sldId="265"/>
            <ac:spMk id="7" creationId="{00000000-0000-0000-0000-000000000000}"/>
          </ac:spMkLst>
        </pc:spChg>
      </pc:sldChg>
      <pc:sldChg chg="addSp delSp modSp">
        <pc:chgData name="Paul Mason" userId="a428ece4f01b0f60" providerId="LiveId" clId="{47764686-7426-4774-83FA-1C84D9E62107}" dt="2020-06-12T22:35:29.252" v="4347"/>
        <pc:sldMkLst>
          <pc:docMk/>
          <pc:sldMk cId="870234351" sldId="266"/>
        </pc:sldMkLst>
        <pc:spChg chg="add del mod">
          <ac:chgData name="Paul Mason" userId="a428ece4f01b0f60" providerId="LiveId" clId="{47764686-7426-4774-83FA-1C84D9E62107}" dt="2020-06-12T22:35:29.252" v="4347"/>
          <ac:spMkLst>
            <pc:docMk/>
            <pc:sldMk cId="870234351" sldId="266"/>
            <ac:spMk id="2" creationId="{DAA759D0-0A01-46CF-881C-CDB23B4D2225}"/>
          </ac:spMkLst>
        </pc:spChg>
      </pc:sldChg>
      <pc:sldChg chg="modNotesTx">
        <pc:chgData name="Paul Mason" userId="a428ece4f01b0f60" providerId="LiveId" clId="{47764686-7426-4774-83FA-1C84D9E62107}" dt="2020-06-12T22:26:34.010" v="3740" actId="20577"/>
        <pc:sldMkLst>
          <pc:docMk/>
          <pc:sldMk cId="2372324045" sldId="268"/>
        </pc:sldMkLst>
      </pc:sldChg>
      <pc:sldChg chg="modSp mod modNotesTx">
        <pc:chgData name="Paul Mason" userId="a428ece4f01b0f60" providerId="LiveId" clId="{47764686-7426-4774-83FA-1C84D9E62107}" dt="2020-06-12T22:28:35.607" v="3872" actId="20577"/>
        <pc:sldMkLst>
          <pc:docMk/>
          <pc:sldMk cId="3755425913" sldId="269"/>
        </pc:sldMkLst>
        <pc:spChg chg="mod">
          <ac:chgData name="Paul Mason" userId="a428ece4f01b0f60" providerId="LiveId" clId="{47764686-7426-4774-83FA-1C84D9E62107}" dt="2020-06-12T22:28:35.607" v="3872" actId="20577"/>
          <ac:spMkLst>
            <pc:docMk/>
            <pc:sldMk cId="3755425913" sldId="269"/>
            <ac:spMk id="7" creationId="{00000000-0000-0000-0000-000000000000}"/>
          </ac:spMkLst>
        </pc:spChg>
      </pc:sldChg>
      <pc:sldChg chg="modSp mod modNotesTx">
        <pc:chgData name="Paul Mason" userId="a428ece4f01b0f60" providerId="LiveId" clId="{47764686-7426-4774-83FA-1C84D9E62107}" dt="2020-06-12T22:21:51.219" v="3103" actId="20577"/>
        <pc:sldMkLst>
          <pc:docMk/>
          <pc:sldMk cId="239923091" sldId="271"/>
        </pc:sldMkLst>
        <pc:graphicFrameChg chg="modGraphic">
          <ac:chgData name="Paul Mason" userId="a428ece4f01b0f60" providerId="LiveId" clId="{47764686-7426-4774-83FA-1C84D9E62107}" dt="2020-06-12T15:14:28.895" v="46" actId="20577"/>
          <ac:graphicFrameMkLst>
            <pc:docMk/>
            <pc:sldMk cId="239923091" sldId="271"/>
            <ac:graphicFrameMk id="8" creationId="{00000000-0000-0000-0000-000000000000}"/>
          </ac:graphicFrameMkLst>
        </pc:graphicFrameChg>
      </pc:sldChg>
      <pc:sldChg chg="modSp mod modNotesTx">
        <pc:chgData name="Paul Mason" userId="a428ece4f01b0f60" providerId="LiveId" clId="{47764686-7426-4774-83FA-1C84D9E62107}" dt="2020-06-12T22:23:32.225" v="3223" actId="20577"/>
        <pc:sldMkLst>
          <pc:docMk/>
          <pc:sldMk cId="3945431601" sldId="272"/>
        </pc:sldMkLst>
        <pc:spChg chg="mod">
          <ac:chgData name="Paul Mason" userId="a428ece4f01b0f60" providerId="LiveId" clId="{47764686-7426-4774-83FA-1C84D9E62107}" dt="2020-06-12T15:38:24.175" v="49" actId="20577"/>
          <ac:spMkLst>
            <pc:docMk/>
            <pc:sldMk cId="3945431601" sldId="272"/>
            <ac:spMk id="50" creationId="{00000000-0000-0000-0000-000000000000}"/>
          </ac:spMkLst>
        </pc:spChg>
      </pc:sldChg>
      <pc:sldChg chg="modNotesTx">
        <pc:chgData name="Paul Mason" userId="a428ece4f01b0f60" providerId="LiveId" clId="{47764686-7426-4774-83FA-1C84D9E62107}" dt="2020-06-12T22:33:40.876" v="4237" actId="6549"/>
        <pc:sldMkLst>
          <pc:docMk/>
          <pc:sldMk cId="1839385654" sldId="273"/>
        </pc:sldMkLst>
      </pc:sldChg>
      <pc:sldChg chg="modSp mod">
        <pc:chgData name="Paul Mason" userId="a428ece4f01b0f60" providerId="LiveId" clId="{47764686-7426-4774-83FA-1C84D9E62107}" dt="2020-06-12T16:34:30.422" v="52" actId="20577"/>
        <pc:sldMkLst>
          <pc:docMk/>
          <pc:sldMk cId="3499676203" sldId="274"/>
        </pc:sldMkLst>
        <pc:spChg chg="mod">
          <ac:chgData name="Paul Mason" userId="a428ece4f01b0f60" providerId="LiveId" clId="{47764686-7426-4774-83FA-1C84D9E62107}" dt="2020-06-12T16:34:30.422" v="52" actId="20577"/>
          <ac:spMkLst>
            <pc:docMk/>
            <pc:sldMk cId="3499676203" sldId="274"/>
            <ac:spMk id="7" creationId="{00000000-0000-0000-0000-000000000000}"/>
          </ac:spMkLst>
        </pc:spChg>
      </pc:sldChg>
    </pc:docChg>
  </pc:docChgLst>
  <pc:docChgLst>
    <pc:chgData name="Jazmin Jackson" userId="f572b969-e4f5-4724-882f-3c5f18082039" providerId="ADAL" clId="{CFB9F5A4-BA07-461E-84DF-CF316C18699D}"/>
    <pc:docChg chg="modSld">
      <pc:chgData name="Jazmin Jackson" userId="f572b969-e4f5-4724-882f-3c5f18082039" providerId="ADAL" clId="{CFB9F5A4-BA07-461E-84DF-CF316C18699D}" dt="2020-10-16T19:54:43.287" v="0" actId="14826"/>
      <pc:docMkLst>
        <pc:docMk/>
      </pc:docMkLst>
      <pc:sldChg chg="modSp">
        <pc:chgData name="Jazmin Jackson" userId="f572b969-e4f5-4724-882f-3c5f18082039" providerId="ADAL" clId="{CFB9F5A4-BA07-461E-84DF-CF316C18699D}" dt="2020-10-16T19:54:43.287" v="0" actId="14826"/>
        <pc:sldMkLst>
          <pc:docMk/>
          <pc:sldMk cId="4120575675" sldId="258"/>
        </pc:sldMkLst>
        <pc:picChg chg="mod">
          <ac:chgData name="Jazmin Jackson" userId="f572b969-e4f5-4724-882f-3c5f18082039" providerId="ADAL" clId="{CFB9F5A4-BA07-461E-84DF-CF316C18699D}" dt="2020-10-16T19:54:43.287" v="0" actId="14826"/>
          <ac:picMkLst>
            <pc:docMk/>
            <pc:sldMk cId="4120575675" sldId="258"/>
            <ac:picMk id="5" creationId="{00000000-0000-0000-0000-000000000000}"/>
          </ac:picMkLst>
        </pc:picChg>
      </pc:sldChg>
    </pc:docChg>
  </pc:docChgLst>
  <pc:docChgLst>
    <pc:chgData name="Laura Leka" userId="3c7b6d49-5262-4131-8ab9-4538781ea16d" providerId="ADAL" clId="{894E1EC3-F1BC-47A8-AC96-596D58177BDE}"/>
    <pc:docChg chg="modSld">
      <pc:chgData name="Laura Leka" userId="3c7b6d49-5262-4131-8ab9-4538781ea16d" providerId="ADAL" clId="{894E1EC3-F1BC-47A8-AC96-596D58177BDE}" dt="2020-10-21T16:35:10.729" v="48" actId="20577"/>
      <pc:docMkLst>
        <pc:docMk/>
      </pc:docMkLst>
      <pc:sldChg chg="modNotesTx">
        <pc:chgData name="Laura Leka" userId="3c7b6d49-5262-4131-8ab9-4538781ea16d" providerId="ADAL" clId="{894E1EC3-F1BC-47A8-AC96-596D58177BDE}" dt="2020-10-21T16:13:53.936" v="1" actId="20577"/>
        <pc:sldMkLst>
          <pc:docMk/>
          <pc:sldMk cId="1441733616" sldId="257"/>
        </pc:sldMkLst>
      </pc:sldChg>
      <pc:sldChg chg="modNotesTx">
        <pc:chgData name="Laura Leka" userId="3c7b6d49-5262-4131-8ab9-4538781ea16d" providerId="ADAL" clId="{894E1EC3-F1BC-47A8-AC96-596D58177BDE}" dt="2020-10-21T16:31:26.036" v="8" actId="20577"/>
        <pc:sldMkLst>
          <pc:docMk/>
          <pc:sldMk cId="4237827458" sldId="260"/>
        </pc:sldMkLst>
      </pc:sldChg>
      <pc:sldChg chg="modNotesTx">
        <pc:chgData name="Laura Leka" userId="3c7b6d49-5262-4131-8ab9-4538781ea16d" providerId="ADAL" clId="{894E1EC3-F1BC-47A8-AC96-596D58177BDE}" dt="2020-10-21T16:35:10.729" v="48" actId="20577"/>
        <pc:sldMkLst>
          <pc:docMk/>
          <pc:sldMk cId="951930906" sldId="261"/>
        </pc:sldMkLst>
      </pc:sldChg>
      <pc:sldChg chg="modNotesTx">
        <pc:chgData name="Laura Leka" userId="3c7b6d49-5262-4131-8ab9-4538781ea16d" providerId="ADAL" clId="{894E1EC3-F1BC-47A8-AC96-596D58177BDE}" dt="2020-10-21T16:32:49.571" v="30" actId="20577"/>
        <pc:sldMkLst>
          <pc:docMk/>
          <pc:sldMk cId="2372324045" sldId="268"/>
        </pc:sldMkLst>
      </pc:sldChg>
      <pc:sldChg chg="modNotesTx">
        <pc:chgData name="Laura Leka" userId="3c7b6d49-5262-4131-8ab9-4538781ea16d" providerId="ADAL" clId="{894E1EC3-F1BC-47A8-AC96-596D58177BDE}" dt="2020-10-21T16:33:07.742" v="32" actId="20577"/>
        <pc:sldMkLst>
          <pc:docMk/>
          <pc:sldMk cId="3755425913" sldId="269"/>
        </pc:sldMkLst>
      </pc:sldChg>
      <pc:sldChg chg="modNotesTx">
        <pc:chgData name="Laura Leka" userId="3c7b6d49-5262-4131-8ab9-4538781ea16d" providerId="ADAL" clId="{894E1EC3-F1BC-47A8-AC96-596D58177BDE}" dt="2020-10-21T16:31:45.576" v="10" actId="20577"/>
        <pc:sldMkLst>
          <pc:docMk/>
          <pc:sldMk cId="239923091" sldId="271"/>
        </pc:sldMkLst>
      </pc:sldChg>
      <pc:sldChg chg="modNotesTx">
        <pc:chgData name="Laura Leka" userId="3c7b6d49-5262-4131-8ab9-4538781ea16d" providerId="ADAL" clId="{894E1EC3-F1BC-47A8-AC96-596D58177BDE}" dt="2020-10-21T16:32:05.893" v="12" actId="20577"/>
        <pc:sldMkLst>
          <pc:docMk/>
          <pc:sldMk cId="3945431601" sldId="272"/>
        </pc:sldMkLst>
      </pc:sldChg>
      <pc:sldChg chg="modNotesTx">
        <pc:chgData name="Laura Leka" userId="3c7b6d49-5262-4131-8ab9-4538781ea16d" providerId="ADAL" clId="{894E1EC3-F1BC-47A8-AC96-596D58177BDE}" dt="2020-10-21T16:34:37.270" v="46" actId="20577"/>
        <pc:sldMkLst>
          <pc:docMk/>
          <pc:sldMk cId="1839385654"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first section of this module covers IPSAS 34 – 38. This is a suite of standards that cover all aspects of producing consolidated financial statements. Because of the interactions between the standards, these are presented as a single section, not individually.</a:t>
            </a:r>
          </a:p>
          <a:p>
            <a:endParaRPr lang="en-GB" sz="1200" dirty="0"/>
          </a:p>
          <a:p>
            <a:r>
              <a:rPr lang="en-GB" sz="1200" dirty="0"/>
              <a:t>IPSAS 34 – 38 are based on the equivalent IFRS. If participants are familiar with IFRS, consider highlighting this. The related IFRS are:</a:t>
            </a:r>
          </a:p>
          <a:p>
            <a:endParaRPr lang="en-GB" sz="1200" dirty="0"/>
          </a:p>
          <a:p>
            <a:r>
              <a:rPr lang="en-GB" sz="1200" dirty="0"/>
              <a:t>IPSAS 34, </a:t>
            </a:r>
            <a:r>
              <a:rPr lang="en-GB" sz="1200" i="1" dirty="0"/>
              <a:t>Separate Financial Statements</a:t>
            </a:r>
            <a:r>
              <a:rPr lang="en-GB" sz="1200" i="0" dirty="0"/>
              <a:t> </a:t>
            </a:r>
            <a:r>
              <a:rPr lang="en-GB" sz="1200" i="0" dirty="0">
                <a:sym typeface="Wingdings" panose="05000000000000000000" pitchFamily="2" charset="2"/>
              </a:rPr>
              <a:t></a:t>
            </a:r>
            <a:r>
              <a:rPr lang="en-GB" sz="1200" i="0" dirty="0"/>
              <a:t> IAS 27</a:t>
            </a:r>
          </a:p>
          <a:p>
            <a:r>
              <a:rPr lang="en-GB" sz="1200" i="0" dirty="0"/>
              <a:t>IPSAS 35, </a:t>
            </a:r>
            <a:r>
              <a:rPr lang="en-GB" sz="1200" i="1" dirty="0"/>
              <a:t>Consolidated Financial Statements</a:t>
            </a:r>
            <a:r>
              <a:rPr lang="en-GB" sz="1200" i="0" dirty="0"/>
              <a:t> </a:t>
            </a:r>
            <a:r>
              <a:rPr lang="en-GB" sz="1200" i="0" dirty="0">
                <a:sym typeface="Wingdings" panose="05000000000000000000" pitchFamily="2" charset="2"/>
              </a:rPr>
              <a:t> IFRS 10</a:t>
            </a:r>
          </a:p>
          <a:p>
            <a:r>
              <a:rPr lang="en-GB" sz="1200" i="0" dirty="0">
                <a:sym typeface="Wingdings" panose="05000000000000000000" pitchFamily="2" charset="2"/>
              </a:rPr>
              <a:t>IPSAS 36, </a:t>
            </a:r>
            <a:r>
              <a:rPr lang="en-GB" sz="1200" i="1" dirty="0">
                <a:sym typeface="Wingdings" panose="05000000000000000000" pitchFamily="2" charset="2"/>
              </a:rPr>
              <a:t>Investments in Associates and Joint Ventures</a:t>
            </a:r>
            <a:r>
              <a:rPr lang="en-GB" sz="1200" i="0" dirty="0">
                <a:sym typeface="Wingdings" panose="05000000000000000000" pitchFamily="2" charset="2"/>
              </a:rPr>
              <a:t>  IAS 28</a:t>
            </a:r>
          </a:p>
          <a:p>
            <a:r>
              <a:rPr lang="en-GB" sz="1200" i="0" dirty="0">
                <a:sym typeface="Wingdings" panose="05000000000000000000" pitchFamily="2" charset="2"/>
              </a:rPr>
              <a:t>IPSAS 37, </a:t>
            </a:r>
            <a:r>
              <a:rPr lang="en-GB" sz="1200" i="1" dirty="0">
                <a:sym typeface="Wingdings" panose="05000000000000000000" pitchFamily="2" charset="2"/>
              </a:rPr>
              <a:t>Joint Arrangements</a:t>
            </a:r>
            <a:r>
              <a:rPr lang="en-GB" sz="1200" i="0" dirty="0">
                <a:sym typeface="Wingdings" panose="05000000000000000000" pitchFamily="2" charset="2"/>
              </a:rPr>
              <a:t>  IFRS 11</a:t>
            </a:r>
          </a:p>
          <a:p>
            <a:r>
              <a:rPr lang="en-GB" sz="1200" i="0" dirty="0">
                <a:sym typeface="Wingdings" panose="05000000000000000000" pitchFamily="2" charset="2"/>
              </a:rPr>
              <a:t>IPSAS 38, </a:t>
            </a:r>
            <a:r>
              <a:rPr lang="en-GB" sz="1200" i="1" dirty="0">
                <a:sym typeface="Wingdings" panose="05000000000000000000" pitchFamily="2" charset="2"/>
              </a:rPr>
              <a:t>Disclosures of Interests in Other Entities</a:t>
            </a:r>
            <a:r>
              <a:rPr lang="en-GB" sz="1200" i="0" dirty="0">
                <a:sym typeface="Wingdings" panose="05000000000000000000" pitchFamily="2" charset="2"/>
              </a:rPr>
              <a:t>  IFRS 12</a:t>
            </a:r>
          </a:p>
          <a:p>
            <a:endParaRPr lang="en-GB" sz="1200" i="0" dirty="0">
              <a:sym typeface="Wingdings" panose="05000000000000000000" pitchFamily="2" charset="2"/>
            </a:endParaRPr>
          </a:p>
          <a:p>
            <a:r>
              <a:rPr lang="en-GB" sz="1200" i="0" dirty="0">
                <a:sym typeface="Wingdings" panose="05000000000000000000" pitchFamily="2" charset="2"/>
              </a:rPr>
              <a:t>Consolidation is a complex subject, and brings practical difficulties. For many jurisdictions, it will be the last area of accrual accounting to be implemented. Consider the extent to which this module will be relevant to participants, depending on when consolidation is expected to be implemented. If this will be in the near future, consider expanding the presentation with additional material from the Consolidation and Public Sector Combinations module.</a:t>
            </a:r>
            <a:endParaRPr lang="en-GB" sz="1200" dirty="0"/>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Consolidation and Public Sector Combinations module for further details (</a:t>
            </a:r>
            <a:r>
              <a:rPr lang="en-GB"/>
              <a:t>page 23).</a:t>
            </a:r>
            <a:endParaRPr lang="en-GB" dirty="0"/>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12</a:t>
            </a:fld>
            <a:endParaRPr lang="en-GB"/>
          </a:p>
        </p:txBody>
      </p:sp>
    </p:spTree>
    <p:extLst>
      <p:ext uri="{BB962C8B-B14F-4D97-AF65-F5344CB8AC3E}">
        <p14:creationId xmlns:p14="http://schemas.microsoft.com/office/powerpoint/2010/main" val="1382910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Consolidation and Public Sector Combinations module for further details (page 26).</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14</a:t>
            </a:fld>
            <a:endParaRPr lang="en-GB"/>
          </a:p>
        </p:txBody>
      </p:sp>
    </p:spTree>
    <p:extLst>
      <p:ext uri="{BB962C8B-B14F-4D97-AF65-F5344CB8AC3E}">
        <p14:creationId xmlns:p14="http://schemas.microsoft.com/office/powerpoint/2010/main" val="338221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15</a:t>
            </a:fld>
            <a:endParaRPr lang="en-GB"/>
          </a:p>
        </p:txBody>
      </p:sp>
    </p:spTree>
    <p:extLst>
      <p:ext uri="{BB962C8B-B14F-4D97-AF65-F5344CB8AC3E}">
        <p14:creationId xmlns:p14="http://schemas.microsoft.com/office/powerpoint/2010/main" val="415061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Consolidation and Public Sector Combinations module for a summary of each Standard (starting at page 5).</a:t>
            </a:r>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Consolidation and Public Sector Combinations module for more details on each of these definitions (page 8 - 12).</a:t>
            </a:r>
          </a:p>
          <a:p>
            <a:endParaRPr lang="en-GB" dirty="0"/>
          </a:p>
          <a:p>
            <a:r>
              <a:rPr lang="en-GB" dirty="0"/>
              <a:t>Control is a key concept for consolidation. Ensure that participants are comfortable with the concept, especially if their jurisdiction prepares, or will shortly prepare, consolidated financial statements.</a:t>
            </a:r>
          </a:p>
        </p:txBody>
      </p:sp>
      <p:sp>
        <p:nvSpPr>
          <p:cNvPr id="4" name="Slide Number Placeholder 3"/>
          <p:cNvSpPr>
            <a:spLocks noGrp="1"/>
          </p:cNvSpPr>
          <p:nvPr>
            <p:ph type="sldNum" sz="quarter" idx="5"/>
          </p:nvPr>
        </p:nvSpPr>
        <p:spPr/>
        <p:txBody>
          <a:bodyPr/>
          <a:lstStyle/>
          <a:p>
            <a:fld id="{9B9581AB-1609-4268-9CE5-E9299A318D8A}" type="slidenum">
              <a:rPr lang="en-GB" smtClean="0"/>
              <a:t>5</a:t>
            </a:fld>
            <a:endParaRPr lang="en-GB"/>
          </a:p>
        </p:txBody>
      </p:sp>
    </p:spTree>
    <p:extLst>
      <p:ext uri="{BB962C8B-B14F-4D97-AF65-F5344CB8AC3E}">
        <p14:creationId xmlns:p14="http://schemas.microsoft.com/office/powerpoint/2010/main" val="250401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29/41 – The IPSASB has issued IPSAS 41, </a:t>
            </a:r>
            <a:r>
              <a:rPr lang="en-GB" i="1" dirty="0"/>
              <a:t>Financial Instruments</a:t>
            </a:r>
            <a:r>
              <a:rPr lang="en-GB" i="0" dirty="0"/>
              <a:t>. This Standard has an effective date of January 1, 2023, but may be adopted before that date. Until an entity has adopted IPSAS 41, IPSAS 29 remains in force and provides requirements for recognizing and measuring financial instruments. For entities that have yet to commence implementing accrual basis IPSAS, it is recommended that IPSAS 41 be adopted. However, for entities that have, or are in the process, of implementing IPSAS 29, they will continue to rely on this Standard. Participants should be aware that the different standards could influence the measurement of investments (particularly with respect to impairment). See the Financial Instruments module for more details.</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6</a:t>
            </a:fld>
            <a:endParaRPr lang="en-GB"/>
          </a:p>
        </p:txBody>
      </p:sp>
    </p:spTree>
    <p:extLst>
      <p:ext uri="{BB962C8B-B14F-4D97-AF65-F5344CB8AC3E}">
        <p14:creationId xmlns:p14="http://schemas.microsoft.com/office/powerpoint/2010/main" val="396932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Consolidation and Public Sector Combinations module for more details on each step in this decision tree (starting at page 13).</a:t>
            </a:r>
          </a:p>
        </p:txBody>
      </p:sp>
      <p:sp>
        <p:nvSpPr>
          <p:cNvPr id="4" name="Slide Number Placeholder 3"/>
          <p:cNvSpPr>
            <a:spLocks noGrp="1"/>
          </p:cNvSpPr>
          <p:nvPr>
            <p:ph type="sldNum" sz="quarter" idx="5"/>
          </p:nvPr>
        </p:nvSpPr>
        <p:spPr/>
        <p:txBody>
          <a:bodyPr/>
          <a:lstStyle/>
          <a:p>
            <a:fld id="{9B9581AB-1609-4268-9CE5-E9299A318D8A}" type="slidenum">
              <a:rPr lang="en-GB" smtClean="0"/>
              <a:t>7</a:t>
            </a:fld>
            <a:endParaRPr lang="en-GB"/>
          </a:p>
        </p:txBody>
      </p:sp>
    </p:spTree>
    <p:extLst>
      <p:ext uri="{BB962C8B-B14F-4D97-AF65-F5344CB8AC3E}">
        <p14:creationId xmlns:p14="http://schemas.microsoft.com/office/powerpoint/2010/main" val="253536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Consolidation and Public Sector Combinations module for more details of these procedures (starting from page 15).</a:t>
            </a:r>
          </a:p>
          <a:p>
            <a:endParaRPr lang="en-GB" dirty="0"/>
          </a:p>
          <a:p>
            <a:r>
              <a:rPr lang="en-GB" dirty="0"/>
              <a:t>Consolidation procedures are difficult for many entities to implement. Consider discussing practical experiences if participants will be preparing consolidated financial statements, or including additional slides with local examples.</a:t>
            </a:r>
          </a:p>
          <a:p>
            <a:endParaRPr lang="en-GB" dirty="0"/>
          </a:p>
          <a:p>
            <a:r>
              <a:rPr lang="en-GB" dirty="0"/>
              <a:t>If a practical example is required, consider using Review Question 5 as a worked example.</a:t>
            </a:r>
          </a:p>
        </p:txBody>
      </p:sp>
      <p:sp>
        <p:nvSpPr>
          <p:cNvPr id="4" name="Slide Number Placeholder 3"/>
          <p:cNvSpPr>
            <a:spLocks noGrp="1"/>
          </p:cNvSpPr>
          <p:nvPr>
            <p:ph type="sldNum" sz="quarter" idx="5"/>
          </p:nvPr>
        </p:nvSpPr>
        <p:spPr/>
        <p:txBody>
          <a:bodyPr/>
          <a:lstStyle/>
          <a:p>
            <a:fld id="{9B9581AB-1609-4268-9CE5-E9299A318D8A}" type="slidenum">
              <a:rPr lang="en-GB" smtClean="0"/>
              <a:t>8</a:t>
            </a:fld>
            <a:endParaRPr lang="en-GB"/>
          </a:p>
        </p:txBody>
      </p:sp>
    </p:spTree>
    <p:extLst>
      <p:ext uri="{BB962C8B-B14F-4D97-AF65-F5344CB8AC3E}">
        <p14:creationId xmlns:p14="http://schemas.microsoft.com/office/powerpoint/2010/main" val="294989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Consolidation and Public Sector Combinations module for further details (page 17)</a:t>
            </a:r>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291425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Consolidation and Public Sector Combinations module for further details (starting from page 17)</a:t>
            </a:r>
          </a:p>
          <a:p>
            <a:endParaRPr lang="en-GB" dirty="0"/>
          </a:p>
          <a:p>
            <a:r>
              <a:rPr lang="en-GB" dirty="0"/>
              <a:t>Many public sector entities will not have investment entities. Consider the relevance of this slide for participants. If some public sector entities in the participants’ jurisdiction will have investment entities, consider providing local examples. These may include sovereign wealth funds.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fair value as currently defined in IPSAS is not the same as defined in IFRS 13, </a:t>
            </a:r>
            <a:r>
              <a:rPr lang="en-GB" sz="1200" i="1" kern="1200" dirty="0">
                <a:solidFill>
                  <a:schemeClr val="tx1"/>
                </a:solidFill>
                <a:effectLst/>
                <a:latin typeface="+mn-lt"/>
                <a:ea typeface="+mn-ea"/>
                <a:cs typeface="+mn-cs"/>
              </a:rPr>
              <a:t>Fair Value Measurement</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participants are familiar with IFRS, this difference should be highlighted.</a:t>
            </a:r>
            <a:endParaRPr lang="en-GB" dirty="0">
              <a:effectLst/>
            </a:endParaRPr>
          </a:p>
          <a:p>
            <a:endParaRPr lang="en-GB" dirty="0"/>
          </a:p>
          <a:p>
            <a:r>
              <a:rPr lang="en-GB" dirty="0"/>
              <a:t>The definition of fair value in IPSAS is:</a:t>
            </a:r>
          </a:p>
          <a:p>
            <a:endParaRPr lang="en-GB" dirty="0"/>
          </a:p>
          <a:p>
            <a:r>
              <a:rPr lang="en-GB" b="1" dirty="0"/>
              <a:t>Fair value is the amount for which an asset could be exchanged, or a liability settled, between knowledgeable, willing parties in an arm’s length transaction.</a:t>
            </a:r>
            <a:endParaRPr lang="en-GB" b="0" dirty="0"/>
          </a:p>
          <a:p>
            <a:endParaRPr lang="en-GB" b="0" dirty="0"/>
          </a:p>
          <a:p>
            <a:r>
              <a:rPr lang="en-GB" b="0" dirty="0"/>
              <a:t>This includes entry as well as exit values.</a:t>
            </a:r>
            <a:endParaRPr lang="en-GB" b="1" dirty="0"/>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10</a:t>
            </a:fld>
            <a:endParaRPr lang="en-GB"/>
          </a:p>
        </p:txBody>
      </p:sp>
    </p:spTree>
    <p:extLst>
      <p:ext uri="{BB962C8B-B14F-4D97-AF65-F5344CB8AC3E}">
        <p14:creationId xmlns:p14="http://schemas.microsoft.com/office/powerpoint/2010/main" val="338036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Consolidation and Public Sector Combinations module for further details (page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whether a local example illustrating the equity method is needed.</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11</a:t>
            </a:fld>
            <a:endParaRPr lang="en-GB"/>
          </a:p>
        </p:txBody>
      </p:sp>
    </p:spTree>
    <p:extLst>
      <p:ext uri="{BB962C8B-B14F-4D97-AF65-F5344CB8AC3E}">
        <p14:creationId xmlns:p14="http://schemas.microsoft.com/office/powerpoint/2010/main" val="264056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616467"/>
            <a:ext cx="9586108" cy="6388640"/>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Consolidation</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34 – 38</a:t>
            </a:r>
            <a:endParaRPr lang="en-US" dirty="0">
              <a:solidFill>
                <a:srgbClr val="FFFFFF"/>
              </a:solidFill>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00" y="882000"/>
            <a:ext cx="7835901" cy="4557534"/>
          </a:xfrm>
        </p:spPr>
        <p:txBody>
          <a:bodyPr/>
          <a:lstStyle/>
          <a:p>
            <a:r>
              <a:rPr lang="en-US" sz="2000" b="1" dirty="0">
                <a:solidFill>
                  <a:schemeClr val="bg1">
                    <a:lumMod val="50000"/>
                  </a:schemeClr>
                </a:solidFill>
                <a:latin typeface="Arial" panose="020B0604020202020204" pitchFamily="34" charset="0"/>
                <a:cs typeface="Arial" panose="020B0604020202020204" pitchFamily="34" charset="0"/>
              </a:rPr>
              <a:t>Investment Entities (IPSAS 35)</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60363" lvl="0" indent="-360363"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Fair Value Requirement</a:t>
            </a:r>
          </a:p>
          <a:p>
            <a:pPr marL="628650" lvl="2" indent="-268288" defTabSz="914400" fontAlgn="base">
              <a:spcBef>
                <a:spcPts val="775"/>
              </a:spcBef>
              <a:spcAft>
                <a:spcPct val="0"/>
              </a:spcAft>
              <a:buClr>
                <a:srgbClr val="000000"/>
              </a:buClr>
              <a:buFontTx/>
              <a:buChar char="•"/>
            </a:pPr>
            <a:r>
              <a:rPr lang="en-CA" altLang="en-US" sz="1800" kern="0" dirty="0">
                <a:solidFill>
                  <a:srgbClr val="595959"/>
                </a:solidFill>
                <a:latin typeface="Arial"/>
                <a:ea typeface="ＭＳ Ｐゴシック" panose="020B0600070205080204" pitchFamily="34" charset="-128"/>
                <a:cs typeface="Arial" panose="020B0604020202020204" pitchFamily="34" charset="0"/>
              </a:rPr>
              <a:t>Exception for controlled entity that provides services related to the investment activities</a:t>
            </a:r>
            <a:endParaRPr lang="en-US" altLang="en-US" sz="1800" kern="0" dirty="0">
              <a:solidFill>
                <a:srgbClr val="595959"/>
              </a:solidFill>
              <a:latin typeface="Arial"/>
              <a:ea typeface="ＭＳ Ｐゴシック" panose="020B0600070205080204" pitchFamily="34" charset="-128"/>
              <a:cs typeface="Arial" panose="020B0604020202020204" pitchFamily="34" charset="0"/>
            </a:endParaRPr>
          </a:p>
          <a:p>
            <a:pPr marL="360363" lvl="0" indent="-360363" defTabSz="914400" fontAlgn="base">
              <a:spcBef>
                <a:spcPts val="775"/>
              </a:spcBef>
              <a:spcAft>
                <a:spcPct val="0"/>
              </a:spcAft>
              <a:buClr>
                <a:srgbClr val="000000"/>
              </a:buClr>
              <a:buFontTx/>
              <a:buChar char="•"/>
            </a:pPr>
            <a:r>
              <a:rPr lang="en-CA" altLang="en-US" sz="2000" kern="0" dirty="0">
                <a:solidFill>
                  <a:srgbClr val="595959"/>
                </a:solidFill>
                <a:latin typeface="Arial"/>
                <a:ea typeface="ＭＳ Ｐゴシック" panose="020B0600070205080204" pitchFamily="34" charset="-128"/>
                <a:cs typeface="Arial" panose="020B0604020202020204" pitchFamily="34" charset="0"/>
              </a:rPr>
              <a:t>Determining Whether an Entity is an Investment Entity</a:t>
            </a:r>
          </a:p>
          <a:p>
            <a:pPr marL="360363" lvl="0" indent="-360363" defTabSz="914400" fontAlgn="base">
              <a:spcBef>
                <a:spcPts val="775"/>
              </a:spcBef>
              <a:spcAft>
                <a:spcPct val="0"/>
              </a:spcAft>
              <a:buClr>
                <a:srgbClr val="000000"/>
              </a:buClr>
              <a:buFontTx/>
              <a:buChar char="•"/>
            </a:pPr>
            <a:r>
              <a:rPr lang="en-CA" altLang="en-US" sz="2000" kern="0" dirty="0">
                <a:solidFill>
                  <a:srgbClr val="595959"/>
                </a:solidFill>
                <a:latin typeface="Arial"/>
                <a:ea typeface="ＭＳ Ｐゴシック" panose="020B0600070205080204" pitchFamily="34" charset="-128"/>
                <a:cs typeface="Arial" panose="020B0604020202020204" pitchFamily="34" charset="0"/>
              </a:rPr>
              <a:t>Judgments and Assumptions</a:t>
            </a:r>
          </a:p>
          <a:p>
            <a:pPr marL="360363" lvl="0" indent="-360363" defTabSz="914400" fontAlgn="base">
              <a:spcBef>
                <a:spcPts val="775"/>
              </a:spcBef>
              <a:spcAft>
                <a:spcPct val="0"/>
              </a:spcAft>
              <a:buClr>
                <a:srgbClr val="000000"/>
              </a:buClr>
              <a:buFontTx/>
              <a:buChar char="•"/>
            </a:pPr>
            <a:r>
              <a:rPr lang="en-CA" altLang="en-US" sz="2000" kern="0" dirty="0">
                <a:solidFill>
                  <a:srgbClr val="595959"/>
                </a:solidFill>
                <a:latin typeface="Arial"/>
                <a:ea typeface="ＭＳ Ｐゴシック" panose="020B0600070205080204" pitchFamily="34" charset="-128"/>
                <a:cs typeface="Arial" panose="020B0604020202020204" pitchFamily="34" charset="0"/>
              </a:rPr>
              <a:t>Accounting for a Change in Investment Entity Status</a:t>
            </a:r>
          </a:p>
          <a:p>
            <a:pPr marL="342900" lvl="0" indent="-342900" defTabSz="914400" fontAlgn="base">
              <a:spcBef>
                <a:spcPts val="775"/>
              </a:spcBef>
              <a:spcAft>
                <a:spcPct val="0"/>
              </a:spcAft>
              <a:buClr>
                <a:srgbClr val="000000"/>
              </a:buClr>
              <a:buFontTx/>
              <a:buChar char="•"/>
            </a:pPr>
            <a:endParaRPr lang="en-US" altLang="en-US" sz="2000" kern="0" dirty="0">
              <a:solidFill>
                <a:srgbClr val="595959"/>
              </a:solidFill>
              <a:latin typeface="Arial"/>
              <a:ea typeface="ＭＳ Ｐゴシック" panose="020B0600070205080204" pitchFamily="34" charset="-128"/>
              <a:cs typeface="Arial" panose="020B0604020202020204" pitchFamily="34" charset="0"/>
            </a:endParaRPr>
          </a:p>
          <a:p>
            <a:endParaRPr lang="en-US" sz="2000" dirty="0"/>
          </a:p>
        </p:txBody>
      </p:sp>
    </p:spTree>
    <p:extLst>
      <p:ext uri="{BB962C8B-B14F-4D97-AF65-F5344CB8AC3E}">
        <p14:creationId xmlns:p14="http://schemas.microsoft.com/office/powerpoint/2010/main" val="183938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42172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Investments in Associates and Joint Ventures (IPSAS 36)</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Accounted for using equity method</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Investment initially recognized at cost</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Carrying amount adjusted for share of surplus or deficit </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Carrying amount reduced for distributions received</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Elimination of unrealized surpluses and deficits </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Adjusted to conform accounting policies</a:t>
            </a:r>
          </a:p>
          <a:p>
            <a:pPr marL="633413" lvl="1" indent="-28575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Adjusted for significant transactions between reporting dates</a:t>
            </a:r>
          </a:p>
          <a:p>
            <a:pPr marL="342900" lvl="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Tested for impairment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9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55509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Joint Arrangements (IPSAS 37)</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Joint Operation or Joint Venture?</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No separate vehicle – joint operation</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Separate vehicle – consider:</a:t>
            </a:r>
          </a:p>
          <a:p>
            <a:pPr marL="896938" lvl="2" indent="-266700"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Structure and legal form</a:t>
            </a:r>
          </a:p>
          <a:p>
            <a:pPr marL="896938" lvl="2" indent="-266700"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Terms</a:t>
            </a:r>
          </a:p>
          <a:p>
            <a:pPr marL="896938" lvl="2" indent="-266700"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Other factors and circumstances</a:t>
            </a:r>
          </a:p>
          <a:p>
            <a:pPr marL="342900" lvl="0" indent="-342900" defTabSz="914400" fontAlgn="base">
              <a:spcBef>
                <a:spcPts val="775"/>
              </a:spcBef>
              <a:spcAft>
                <a:spcPct val="0"/>
              </a:spcAft>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Accounting for Joint Operations</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Assets, liabilities, revenue and expenses</a:t>
            </a:r>
          </a:p>
          <a:p>
            <a:pPr marL="342900" lvl="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93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4935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Separate Financial Statements (IPSAS 34)</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Not required by IPSAS (election or regulation)</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Except where exempt from consolidation or applying equity method</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Controlled entities, joint ventures and associates accounted for:</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At cost</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In accordance with IPSAS 29/41</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Using the equity method</a:t>
            </a:r>
          </a:p>
          <a:p>
            <a:pPr marL="342900" indent="-342900" defTabSz="914400" fontAlgn="base">
              <a:spcBef>
                <a:spcPts val="775"/>
              </a:spcBef>
              <a:spcAft>
                <a:spcPct val="0"/>
              </a:spcAft>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Dividends and similar distributions:</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Surplus or deficit; or</a:t>
            </a:r>
          </a:p>
          <a:p>
            <a:pPr marL="630238" lvl="1" indent="-274638" defTabSz="914400" fontAlgn="base">
              <a:spcBef>
                <a:spcPts val="775"/>
              </a:spcBef>
              <a:spcAft>
                <a:spcPct val="0"/>
              </a:spcAft>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Reduce carrying amount of the investment (equity method)</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67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14472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 Requirements (IPSAS 38)</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Significant judgments and assumptions made</a:t>
            </a:r>
          </a:p>
          <a:p>
            <a:pPr marL="342900" lvl="0" indent="-342900" defTabSz="914400" fontAlgn="base">
              <a:spcBef>
                <a:spcPts val="775"/>
              </a:spcBef>
              <a:spcAft>
                <a:spcPct val="0"/>
              </a:spcAft>
              <a:buClr>
                <a:srgbClr val="000000"/>
              </a:buClr>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Information about its interests in:</a:t>
            </a:r>
          </a:p>
          <a:p>
            <a:pPr marL="630238" lvl="1" indent="-274638" defTabSz="914400" fontAlgn="base">
              <a:spcBef>
                <a:spcPts val="775"/>
              </a:spcBef>
              <a:spcAft>
                <a:spcPct val="0"/>
              </a:spcAft>
              <a:buClr>
                <a:srgbClr val="000000"/>
              </a:buClr>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Controlled entities</a:t>
            </a:r>
          </a:p>
          <a:p>
            <a:pPr marL="630238" lvl="1" indent="-274638" defTabSz="914400" fontAlgn="base">
              <a:spcBef>
                <a:spcPts val="775"/>
              </a:spcBef>
              <a:spcAft>
                <a:spcPct val="0"/>
              </a:spcAft>
              <a:buClr>
                <a:srgbClr val="000000"/>
              </a:buClr>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Joint arrangements and associates</a:t>
            </a:r>
          </a:p>
          <a:p>
            <a:pPr marL="630238" lvl="1" indent="-274638" defTabSz="914400" fontAlgn="base">
              <a:spcBef>
                <a:spcPts val="775"/>
              </a:spcBef>
              <a:spcAft>
                <a:spcPct val="0"/>
              </a:spcAft>
              <a:buClr>
                <a:srgbClr val="000000"/>
              </a:buClr>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Structured entities that are not consolidated</a:t>
            </a:r>
          </a:p>
          <a:p>
            <a:pPr marL="630238" lvl="1" indent="-274638" defTabSz="914400" fontAlgn="base">
              <a:spcBef>
                <a:spcPts val="775"/>
              </a:spcBef>
              <a:spcAft>
                <a:spcPct val="0"/>
              </a:spcAft>
              <a:buClr>
                <a:srgbClr val="000000"/>
              </a:buClr>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Non-quantifiable ownership interests</a:t>
            </a:r>
          </a:p>
          <a:p>
            <a:pPr marL="630238" lvl="1" indent="-274638" defTabSz="914400" fontAlgn="base">
              <a:spcBef>
                <a:spcPts val="775"/>
              </a:spcBef>
              <a:spcAft>
                <a:spcPct val="0"/>
              </a:spcAft>
              <a:buClr>
                <a:srgbClr val="000000"/>
              </a:buClr>
              <a:buFontTx/>
              <a:buChar char="•"/>
            </a:pPr>
            <a:r>
              <a:rPr lang="en-CA" kern="0" dirty="0">
                <a:solidFill>
                  <a:srgbClr val="595959"/>
                </a:solidFill>
                <a:latin typeface="Arial"/>
                <a:ea typeface="ＭＳ Ｐゴシック" panose="020B0600070205080204" pitchFamily="34" charset="-128"/>
                <a:cs typeface="Arial" panose="020B0604020202020204" pitchFamily="34" charset="0"/>
              </a:rPr>
              <a:t>Controlling interests acquired with the intention of disposal</a:t>
            </a:r>
          </a:p>
          <a:p>
            <a:pPr marL="342900" lvl="0" indent="-342900" defTabSz="914400" fontAlgn="base">
              <a:spcBef>
                <a:spcPts val="775"/>
              </a:spcBef>
              <a:spcAft>
                <a:spcPct val="0"/>
              </a:spcAft>
              <a:buClr>
                <a:srgbClr val="000000"/>
              </a:buClr>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34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57561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Transitional Provisions for First-time Adopters of Accrual IPSASs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Transitional provisions for first-time adopters of accrual-basis IPSASs are provided in IPSAS 33, </a:t>
            </a:r>
            <a:r>
              <a:rPr lang="en-GB" altLang="en-US" sz="2000" i="1" kern="0" dirty="0">
                <a:solidFill>
                  <a:srgbClr val="595959"/>
                </a:solidFill>
                <a:latin typeface="Arial"/>
                <a:ea typeface="ＭＳ Ｐゴシック" panose="020B0600070205080204" pitchFamily="34" charset="-128"/>
                <a:cs typeface="Arial" panose="020B0604020202020204" pitchFamily="34" charset="0"/>
              </a:rPr>
              <a:t>First-time Adoption of Accrual Basis International Public Sector Accounting Standards (IPSASs)</a:t>
            </a:r>
            <a:r>
              <a:rPr lang="en-GB" altLang="en-US" sz="2000" kern="0" dirty="0">
                <a:solidFill>
                  <a:srgbClr val="595959"/>
                </a:solidFill>
                <a:latin typeface="Arial"/>
                <a:ea typeface="ＭＳ Ｐゴシック" panose="020B0600070205080204" pitchFamily="34" charset="-128"/>
                <a:cs typeface="Arial" panose="020B0604020202020204" pitchFamily="34" charset="0"/>
              </a:rPr>
              <a:t>. See the First-time Adoption of Accrual Basis IPSAS module for further details.</a:t>
            </a:r>
            <a:endParaRPr lang="en-CA"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CA"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CA"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CA"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CA" altLang="en-US" kern="0" dirty="0">
              <a:solidFill>
                <a:srgbClr val="595959"/>
              </a:solidFill>
              <a:latin typeface="Arial"/>
              <a:ea typeface="ＭＳ Ｐゴシック" panose="020B0600070205080204" pitchFamily="34" charset="-128"/>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34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57486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Consolidation</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520142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Learning Objective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IPSAS 34, </a:t>
            </a:r>
            <a:r>
              <a:rPr lang="en-US" sz="2000" i="1" kern="0" dirty="0">
                <a:solidFill>
                  <a:srgbClr val="595959"/>
                </a:solidFill>
                <a:latin typeface="Arial"/>
                <a:ea typeface="ＭＳ Ｐゴシック" panose="020B0600070205080204" pitchFamily="34" charset="-128"/>
                <a:cs typeface="Arial" panose="020B0604020202020204" pitchFamily="34" charset="0"/>
              </a:rPr>
              <a:t>Separate Financial Statements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IPSAS 35, </a:t>
            </a:r>
            <a:r>
              <a:rPr lang="en-US" sz="2000" i="1" kern="0" dirty="0">
                <a:solidFill>
                  <a:srgbClr val="595959"/>
                </a:solidFill>
                <a:latin typeface="Arial"/>
                <a:ea typeface="ＭＳ Ｐゴシック" panose="020B0600070205080204" pitchFamily="34" charset="-128"/>
                <a:cs typeface="Arial" panose="020B0604020202020204" pitchFamily="34" charset="0"/>
              </a:rPr>
              <a:t>Consolidated Financial Statements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IPSAS 36, </a:t>
            </a:r>
            <a:r>
              <a:rPr lang="en-US" sz="2000" i="1" kern="0" dirty="0">
                <a:solidFill>
                  <a:srgbClr val="595959"/>
                </a:solidFill>
                <a:latin typeface="Arial"/>
                <a:ea typeface="ＭＳ Ｐゴシック" panose="020B0600070205080204" pitchFamily="34" charset="-128"/>
                <a:cs typeface="Arial" panose="020B0604020202020204" pitchFamily="34" charset="0"/>
              </a:rPr>
              <a:t>Investments in Associates and Joint Ventures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IPSAS 37, </a:t>
            </a:r>
            <a:r>
              <a:rPr lang="en-US" sz="2000" i="1" kern="0" dirty="0">
                <a:solidFill>
                  <a:srgbClr val="595959"/>
                </a:solidFill>
                <a:latin typeface="Arial"/>
                <a:ea typeface="ＭＳ Ｐゴシック" panose="020B0600070205080204" pitchFamily="34" charset="-128"/>
                <a:cs typeface="Arial" panose="020B0604020202020204" pitchFamily="34" charset="0"/>
              </a:rPr>
              <a:t>Joint Arrangements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IPSAS 38, </a:t>
            </a:r>
            <a:r>
              <a:rPr lang="en-US" sz="2000" i="1" kern="0" dirty="0">
                <a:solidFill>
                  <a:srgbClr val="595959"/>
                </a:solidFill>
                <a:latin typeface="Arial"/>
                <a:ea typeface="ＭＳ Ｐゴシック" panose="020B0600070205080204" pitchFamily="34" charset="-128"/>
                <a:cs typeface="Arial" panose="020B0604020202020204" pitchFamily="34" charset="0"/>
              </a:rPr>
              <a:t>Disclosure of Interests in Other Entities</a:t>
            </a:r>
            <a:endParaRPr lang="en-US" altLang="en-US" sz="2000" i="1"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You are able to apply:</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The requirements for the preparation and presentation of consolidated financial statements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The definition of “control”</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Consolidation procedures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81157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IPSAS 34 – 38</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60363" lvl="0" indent="-360363"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An entity’s investment in another entity, whether that entity is:</a:t>
            </a:r>
          </a:p>
          <a:p>
            <a:pPr marL="628650" lvl="1" indent="-268288" defTabSz="914400" fontAlgn="base">
              <a:spcBef>
                <a:spcPts val="775"/>
              </a:spcBef>
              <a:spcAft>
                <a:spcPct val="0"/>
              </a:spcAft>
              <a:buFontTx/>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 controlled entity (consolidation accounting)</a:t>
            </a:r>
          </a:p>
          <a:p>
            <a:pPr marL="628650" lvl="1" indent="-268288" defTabSz="914400" fontAlgn="base">
              <a:spcBef>
                <a:spcPts val="775"/>
              </a:spcBef>
              <a:spcAft>
                <a:spcPct val="0"/>
              </a:spcAft>
              <a:buFontTx/>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An investment in an associate or joint venture (equity method)</a:t>
            </a:r>
          </a:p>
          <a:p>
            <a:pPr marL="628650" lvl="1" indent="-268288" defTabSz="914400" fontAlgn="base">
              <a:spcBef>
                <a:spcPts val="775"/>
              </a:spcBef>
              <a:spcAft>
                <a:spcPct val="0"/>
              </a:spcAft>
              <a:buFontTx/>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 joint operation (accounting for assets and liabilities)</a:t>
            </a:r>
          </a:p>
          <a:p>
            <a:pPr marL="360363" lvl="1" defTabSz="914400" fontAlgn="base">
              <a:spcBef>
                <a:spcPts val="775"/>
              </a:spcBef>
              <a:spcAft>
                <a:spcPct val="0"/>
              </a:spcAft>
            </a:pPr>
            <a:r>
              <a:rPr lang="en-US" altLang="en-US" sz="2000" kern="0" dirty="0">
                <a:solidFill>
                  <a:srgbClr val="595959"/>
                </a:solidFill>
                <a:latin typeface="Arial"/>
                <a:ea typeface="ＭＳ Ｐゴシック" panose="020B0600070205080204" pitchFamily="34" charset="-128"/>
                <a:cs typeface="Arial" panose="020B0604020202020204" pitchFamily="34" charset="0"/>
              </a:rPr>
              <a:t>determines which standard applies</a:t>
            </a:r>
          </a:p>
          <a:p>
            <a:pPr marL="342900" lvl="0" indent="-342900" defTabSz="914400" fontAlgn="base">
              <a:spcBef>
                <a:spcPts val="775"/>
              </a:spcBef>
              <a:spcAft>
                <a:spcPct val="0"/>
              </a:spcAft>
              <a:buFontTx/>
              <a:buChar char="•"/>
            </a:pPr>
            <a:endParaRPr lang="en-US" altLang="en-US" sz="2000" kern="0" dirty="0">
              <a:solidFill>
                <a:srgbClr val="595959"/>
              </a:solidFill>
              <a:latin typeface="Arial"/>
              <a:ea typeface="ＭＳ Ｐゴシック" panose="020B0600070205080204" pitchFamily="34" charset="-128"/>
              <a:cs typeface="Arial" panose="020B0604020202020204" pitchFamily="34" charset="0"/>
            </a:endParaRPr>
          </a:p>
          <a:p>
            <a:pPr marL="360363" lvl="0" indent="-360363"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Concepts of control and significant influence drive assessment of what type of an investment an entity has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75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Analyzing Control and Influence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sz="2000" b="1" kern="0" dirty="0">
                <a:solidFill>
                  <a:srgbClr val="595959"/>
                </a:solidFill>
                <a:latin typeface="Arial"/>
                <a:ea typeface="ＭＳ Ｐゴシック" panose="020B0600070205080204" pitchFamily="34" charset="-128"/>
                <a:cs typeface="Arial" panose="020B0604020202020204" pitchFamily="34" charset="0"/>
              </a:rPr>
              <a:t>Control</a:t>
            </a:r>
            <a:r>
              <a:rPr lang="en-US" altLang="en-US" sz="2000" kern="0" dirty="0">
                <a:solidFill>
                  <a:srgbClr val="595959"/>
                </a:solidFill>
                <a:latin typeface="Arial"/>
                <a:ea typeface="ＭＳ Ｐゴシック" panose="020B0600070205080204" pitchFamily="34" charset="-128"/>
                <a:cs typeface="Arial" panose="020B0604020202020204" pitchFamily="34" charset="0"/>
              </a:rPr>
              <a:t> – </a:t>
            </a:r>
            <a:r>
              <a:rPr lang="en-CA" altLang="en-US" sz="2000" kern="0" dirty="0">
                <a:solidFill>
                  <a:srgbClr val="595959"/>
                </a:solidFill>
                <a:latin typeface="Arial"/>
                <a:ea typeface="ＭＳ Ｐゴシック" panose="020B0600070205080204" pitchFamily="34" charset="-128"/>
                <a:cs typeface="Arial" panose="020B0604020202020204" pitchFamily="34" charset="0"/>
              </a:rPr>
              <a:t>An entity controls another entity when the entity is exposed, or has rights, to variable benefits from its involvement with the other entity and has the ability to affect the nature or amount of those benefits through its power over the other entity</a:t>
            </a:r>
            <a:endParaRPr lang="en-US"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sz="2000" b="1" kern="0" dirty="0">
                <a:solidFill>
                  <a:srgbClr val="595959"/>
                </a:solidFill>
                <a:latin typeface="Arial"/>
                <a:ea typeface="ＭＳ Ｐゴシック" panose="020B0600070205080204" pitchFamily="34" charset="-128"/>
                <a:cs typeface="Arial" panose="020B0604020202020204" pitchFamily="34" charset="0"/>
              </a:rPr>
              <a:t>Joint Control </a:t>
            </a:r>
            <a:r>
              <a:rPr lang="en-US" altLang="en-US" sz="2000" kern="0" dirty="0">
                <a:solidFill>
                  <a:srgbClr val="595959"/>
                </a:solidFill>
                <a:latin typeface="Arial"/>
                <a:ea typeface="ＭＳ Ｐゴシック" panose="020B0600070205080204" pitchFamily="34" charset="-128"/>
                <a:cs typeface="Arial" panose="020B0604020202020204" pitchFamily="34" charset="0"/>
              </a:rPr>
              <a:t>– </a:t>
            </a:r>
            <a:r>
              <a:rPr lang="en-CA" altLang="en-US" sz="2000" kern="0" dirty="0">
                <a:solidFill>
                  <a:srgbClr val="595959"/>
                </a:solidFill>
                <a:latin typeface="Arial"/>
                <a:ea typeface="ＭＳ Ｐゴシック" panose="020B0600070205080204" pitchFamily="34" charset="-128"/>
                <a:cs typeface="Arial" panose="020B0604020202020204" pitchFamily="34" charset="0"/>
              </a:rPr>
              <a:t>Agreed sharing of control of an arrangement by way of a binding arrangement, which exists only when decisions about the relevant activities require the unanimous consent of the parties sharing control</a:t>
            </a:r>
            <a:endParaRPr lang="en-US"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sz="2000" b="1" kern="0" dirty="0">
                <a:solidFill>
                  <a:srgbClr val="595959"/>
                </a:solidFill>
                <a:latin typeface="Arial"/>
                <a:ea typeface="ＭＳ Ｐゴシック" panose="020B0600070205080204" pitchFamily="34" charset="-128"/>
                <a:cs typeface="Arial" panose="020B0604020202020204" pitchFamily="34" charset="0"/>
              </a:rPr>
              <a:t>Significant Influence </a:t>
            </a:r>
            <a:r>
              <a:rPr lang="en-US" altLang="en-US" sz="2000" kern="0" dirty="0">
                <a:solidFill>
                  <a:srgbClr val="595959"/>
                </a:solidFill>
                <a:latin typeface="Arial"/>
                <a:ea typeface="ＭＳ Ｐゴシック" panose="020B0600070205080204" pitchFamily="34" charset="-128"/>
                <a:cs typeface="Arial" panose="020B0604020202020204" pitchFamily="34" charset="0"/>
              </a:rPr>
              <a:t>– </a:t>
            </a:r>
            <a:r>
              <a:rPr lang="en-CA" altLang="en-US" sz="2000" kern="0" dirty="0">
                <a:solidFill>
                  <a:srgbClr val="595959"/>
                </a:solidFill>
                <a:latin typeface="Arial"/>
                <a:ea typeface="ＭＳ Ｐゴシック" panose="020B0600070205080204" pitchFamily="34" charset="-128"/>
                <a:cs typeface="Arial" panose="020B0604020202020204" pitchFamily="34" charset="0"/>
              </a:rPr>
              <a:t>Power to participate in the financial and operating policy decisions of another entity but is not control or joint control of those policies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82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Control, Influence and Accounting</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58716518"/>
              </p:ext>
            </p:extLst>
          </p:nvPr>
        </p:nvGraphicFramePr>
        <p:xfrm>
          <a:off x="896645" y="1547919"/>
          <a:ext cx="7383755" cy="3583375"/>
        </p:xfrm>
        <a:graphic>
          <a:graphicData uri="http://schemas.openxmlformats.org/drawingml/2006/table">
            <a:tbl>
              <a:tblPr firstRow="1" bandRow="1">
                <a:tableStyleId>{5C22544A-7EE6-4342-B048-85BDC9FD1C3A}</a:tableStyleId>
              </a:tblPr>
              <a:tblGrid>
                <a:gridCol w="1689518">
                  <a:extLst>
                    <a:ext uri="{9D8B030D-6E8A-4147-A177-3AD203B41FA5}">
                      <a16:colId xmlns:a16="http://schemas.microsoft.com/office/drawing/2014/main" val="20000"/>
                    </a:ext>
                  </a:extLst>
                </a:gridCol>
                <a:gridCol w="5694237">
                  <a:extLst>
                    <a:ext uri="{9D8B030D-6E8A-4147-A177-3AD203B41FA5}">
                      <a16:colId xmlns:a16="http://schemas.microsoft.com/office/drawing/2014/main" val="20001"/>
                    </a:ext>
                  </a:extLst>
                </a:gridCol>
              </a:tblGrid>
              <a:tr h="716675">
                <a:tc>
                  <a:txBody>
                    <a:bodyPr/>
                    <a:lstStyle/>
                    <a:p>
                      <a:r>
                        <a:rPr lang="en-CA" sz="2800" dirty="0"/>
                        <a:t>Influence</a:t>
                      </a:r>
                      <a:endParaRPr lang="en-US" sz="2800" dirty="0"/>
                    </a:p>
                  </a:txBody>
                  <a:tcPr anchor="ctr">
                    <a:solidFill>
                      <a:schemeClr val="bg2"/>
                    </a:solidFill>
                  </a:tcPr>
                </a:tc>
                <a:tc>
                  <a:txBody>
                    <a:bodyPr/>
                    <a:lstStyle/>
                    <a:p>
                      <a:r>
                        <a:rPr lang="en-CA" sz="2800" dirty="0"/>
                        <a:t>Accounting</a:t>
                      </a:r>
                      <a:endParaRPr lang="en-US" sz="2800" dirty="0"/>
                    </a:p>
                  </a:txBody>
                  <a:tcPr anchor="ctr">
                    <a:solidFill>
                      <a:schemeClr val="bg2"/>
                    </a:solidFill>
                  </a:tcPr>
                </a:tc>
                <a:extLst>
                  <a:ext uri="{0D108BD9-81ED-4DB2-BD59-A6C34878D82A}">
                    <a16:rowId xmlns:a16="http://schemas.microsoft.com/office/drawing/2014/main" val="10000"/>
                  </a:ext>
                </a:extLst>
              </a:tr>
              <a:tr h="716675">
                <a:tc>
                  <a:txBody>
                    <a:bodyPr/>
                    <a:lstStyle/>
                    <a:p>
                      <a:r>
                        <a:rPr lang="en-CA" sz="2000" dirty="0">
                          <a:solidFill>
                            <a:schemeClr val="bg2"/>
                          </a:solidFill>
                        </a:rPr>
                        <a:t>Control</a:t>
                      </a:r>
                      <a:endParaRPr lang="en-US" sz="2000" dirty="0">
                        <a:solidFill>
                          <a:schemeClr val="bg2"/>
                        </a:solidFill>
                      </a:endParaRPr>
                    </a:p>
                  </a:txBody>
                  <a:tcPr anchor="ctr">
                    <a:solidFill>
                      <a:schemeClr val="accent1"/>
                    </a:solidFill>
                  </a:tcPr>
                </a:tc>
                <a:tc>
                  <a:txBody>
                    <a:bodyPr/>
                    <a:lstStyle/>
                    <a:p>
                      <a:r>
                        <a:rPr lang="en-CA" sz="2000" dirty="0">
                          <a:solidFill>
                            <a:schemeClr val="bg2"/>
                          </a:solidFill>
                        </a:rPr>
                        <a:t>Consolidation</a:t>
                      </a:r>
                      <a:endParaRPr lang="en-US" sz="2000" dirty="0">
                        <a:solidFill>
                          <a:schemeClr val="bg2"/>
                        </a:solidFill>
                      </a:endParaRPr>
                    </a:p>
                  </a:txBody>
                  <a:tcPr anchor="ctr">
                    <a:solidFill>
                      <a:schemeClr val="accent1"/>
                    </a:solidFill>
                  </a:tcPr>
                </a:tc>
                <a:extLst>
                  <a:ext uri="{0D108BD9-81ED-4DB2-BD59-A6C34878D82A}">
                    <a16:rowId xmlns:a16="http://schemas.microsoft.com/office/drawing/2014/main" val="10001"/>
                  </a:ext>
                </a:extLst>
              </a:tr>
              <a:tr h="716675">
                <a:tc>
                  <a:txBody>
                    <a:bodyPr/>
                    <a:lstStyle/>
                    <a:p>
                      <a:r>
                        <a:rPr lang="en-CA" sz="2000" dirty="0">
                          <a:solidFill>
                            <a:schemeClr val="bg2"/>
                          </a:solidFill>
                        </a:rPr>
                        <a:t>Joint</a:t>
                      </a:r>
                      <a:r>
                        <a:rPr lang="en-CA" sz="2000" baseline="0" dirty="0">
                          <a:solidFill>
                            <a:schemeClr val="bg2"/>
                          </a:solidFill>
                        </a:rPr>
                        <a:t> Control</a:t>
                      </a:r>
                      <a:endParaRPr lang="en-US" sz="2000" dirty="0">
                        <a:solidFill>
                          <a:schemeClr val="bg2"/>
                        </a:solidFill>
                      </a:endParaRPr>
                    </a:p>
                  </a:txBody>
                  <a:tcPr anchor="ctr">
                    <a:solidFill>
                      <a:schemeClr val="accent1">
                        <a:lumMod val="40000"/>
                        <a:lumOff val="60000"/>
                      </a:schemeClr>
                    </a:solidFill>
                  </a:tcPr>
                </a:tc>
                <a:tc>
                  <a:txBody>
                    <a:bodyPr/>
                    <a:lstStyle/>
                    <a:p>
                      <a:r>
                        <a:rPr lang="en-CA" sz="2000" dirty="0">
                          <a:solidFill>
                            <a:schemeClr val="bg2"/>
                          </a:solidFill>
                        </a:rPr>
                        <a:t>Joint venture – equity method</a:t>
                      </a:r>
                    </a:p>
                    <a:p>
                      <a:r>
                        <a:rPr lang="en-CA" sz="2000" dirty="0">
                          <a:solidFill>
                            <a:schemeClr val="bg2"/>
                          </a:solidFill>
                        </a:rPr>
                        <a:t>Joint</a:t>
                      </a:r>
                      <a:r>
                        <a:rPr lang="en-CA" sz="2000" baseline="0" dirty="0">
                          <a:solidFill>
                            <a:schemeClr val="bg2"/>
                          </a:solidFill>
                        </a:rPr>
                        <a:t> operation – assets, liabilities, revenue, expenses</a:t>
                      </a:r>
                      <a:endParaRPr lang="en-US" sz="2000" dirty="0">
                        <a:solidFill>
                          <a:schemeClr val="bg2"/>
                        </a:solidFill>
                      </a:endParaRPr>
                    </a:p>
                  </a:txBody>
                  <a:tcPr anchor="ctr">
                    <a:solidFill>
                      <a:schemeClr val="accent1">
                        <a:lumMod val="40000"/>
                        <a:lumOff val="60000"/>
                      </a:schemeClr>
                    </a:solidFill>
                  </a:tcPr>
                </a:tc>
                <a:extLst>
                  <a:ext uri="{0D108BD9-81ED-4DB2-BD59-A6C34878D82A}">
                    <a16:rowId xmlns:a16="http://schemas.microsoft.com/office/drawing/2014/main" val="10002"/>
                  </a:ext>
                </a:extLst>
              </a:tr>
              <a:tr h="716675">
                <a:tc>
                  <a:txBody>
                    <a:bodyPr/>
                    <a:lstStyle/>
                    <a:p>
                      <a:r>
                        <a:rPr lang="en-CA" sz="2000" dirty="0">
                          <a:solidFill>
                            <a:schemeClr val="bg2"/>
                          </a:solidFill>
                        </a:rPr>
                        <a:t>Significant influence</a:t>
                      </a:r>
                      <a:endParaRPr lang="en-US" sz="2000" dirty="0">
                        <a:solidFill>
                          <a:schemeClr val="bg2"/>
                        </a:solidFill>
                      </a:endParaRPr>
                    </a:p>
                  </a:txBody>
                  <a:tcPr anchor="ctr">
                    <a:solidFill>
                      <a:schemeClr val="accent1"/>
                    </a:solidFill>
                  </a:tcPr>
                </a:tc>
                <a:tc>
                  <a:txBody>
                    <a:bodyPr/>
                    <a:lstStyle/>
                    <a:p>
                      <a:r>
                        <a:rPr lang="en-CA" sz="2000" dirty="0">
                          <a:solidFill>
                            <a:schemeClr val="bg2"/>
                          </a:solidFill>
                        </a:rPr>
                        <a:t>Equity method</a:t>
                      </a:r>
                      <a:endParaRPr lang="en-US" sz="2000" dirty="0">
                        <a:solidFill>
                          <a:schemeClr val="bg2"/>
                        </a:solidFill>
                      </a:endParaRPr>
                    </a:p>
                  </a:txBody>
                  <a:tcPr anchor="ctr">
                    <a:solidFill>
                      <a:schemeClr val="accent1"/>
                    </a:solidFill>
                  </a:tcPr>
                </a:tc>
                <a:extLst>
                  <a:ext uri="{0D108BD9-81ED-4DB2-BD59-A6C34878D82A}">
                    <a16:rowId xmlns:a16="http://schemas.microsoft.com/office/drawing/2014/main" val="10003"/>
                  </a:ext>
                </a:extLst>
              </a:tr>
              <a:tr h="716675">
                <a:tc>
                  <a:txBody>
                    <a:bodyPr/>
                    <a:lstStyle/>
                    <a:p>
                      <a:r>
                        <a:rPr lang="en-CA" sz="2000" dirty="0">
                          <a:solidFill>
                            <a:schemeClr val="bg2"/>
                          </a:solidFill>
                        </a:rPr>
                        <a:t>Lack</a:t>
                      </a:r>
                      <a:r>
                        <a:rPr lang="en-CA" sz="2000" baseline="0" dirty="0">
                          <a:solidFill>
                            <a:schemeClr val="bg2"/>
                          </a:solidFill>
                        </a:rPr>
                        <a:t> of influence</a:t>
                      </a:r>
                      <a:endParaRPr lang="en-US" sz="2000" dirty="0">
                        <a:solidFill>
                          <a:schemeClr val="bg2"/>
                        </a:solidFill>
                      </a:endParaRPr>
                    </a:p>
                  </a:txBody>
                  <a:tcPr anchor="ctr">
                    <a:solidFill>
                      <a:schemeClr val="accent1">
                        <a:lumMod val="40000"/>
                        <a:lumOff val="60000"/>
                      </a:schemeClr>
                    </a:solidFill>
                  </a:tcPr>
                </a:tc>
                <a:tc>
                  <a:txBody>
                    <a:bodyPr/>
                    <a:lstStyle/>
                    <a:p>
                      <a:r>
                        <a:rPr lang="en-CA" sz="2000" dirty="0">
                          <a:solidFill>
                            <a:schemeClr val="bg2"/>
                          </a:solidFill>
                        </a:rPr>
                        <a:t>Financial</a:t>
                      </a:r>
                      <a:r>
                        <a:rPr lang="en-CA" sz="2000" baseline="0" dirty="0">
                          <a:solidFill>
                            <a:schemeClr val="bg2"/>
                          </a:solidFill>
                        </a:rPr>
                        <a:t> Instrument – IPSAS 29/41 or other IPSASs as appropriate</a:t>
                      </a:r>
                      <a:endParaRPr lang="en-US" sz="2000" dirty="0">
                        <a:solidFill>
                          <a:schemeClr val="bg2"/>
                        </a:solidFill>
                      </a:endParaRPr>
                    </a:p>
                  </a:txBody>
                  <a:tcPr anchor="c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992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3315"/>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Involvement with Other Parties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3">
            <a:extLst>
              <a:ext uri="{FF2B5EF4-FFF2-40B4-BE49-F238E27FC236}">
                <a16:creationId xmlns:a16="http://schemas.microsoft.com/office/drawing/2014/main" id="{8EB3B4F1-8E88-4F00-8F97-E5288BEEFD6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77744" numCol="1" anchor="ctr" anchorCtr="0" compatLnSpc="1">
            <a:prstTxWarp prst="textNoShape">
              <a:avLst/>
            </a:prstTxWarp>
            <a:spAutoFit/>
          </a:bodyPr>
          <a:lstStyle/>
          <a:p>
            <a:endParaRPr lang="en-GB"/>
          </a:p>
        </p:txBody>
      </p:sp>
      <p:grpSp>
        <p:nvGrpSpPr>
          <p:cNvPr id="5" name="Group 1">
            <a:extLst>
              <a:ext uri="{FF2B5EF4-FFF2-40B4-BE49-F238E27FC236}">
                <a16:creationId xmlns:a16="http://schemas.microsoft.com/office/drawing/2014/main" id="{62B84660-BC8E-4DF5-A9B5-303481F0B4D3}"/>
              </a:ext>
            </a:extLst>
          </p:cNvPr>
          <p:cNvGrpSpPr>
            <a:grpSpLocks/>
          </p:cNvGrpSpPr>
          <p:nvPr/>
        </p:nvGrpSpPr>
        <p:grpSpPr bwMode="auto">
          <a:xfrm>
            <a:off x="777884" y="1495822"/>
            <a:ext cx="6575416" cy="4943078"/>
            <a:chOff x="1502" y="7608"/>
            <a:chExt cx="9263" cy="6738"/>
          </a:xfrm>
        </p:grpSpPr>
        <p:sp>
          <p:nvSpPr>
            <p:cNvPr id="6" name="Rounded Rectangle 14">
              <a:extLst>
                <a:ext uri="{FF2B5EF4-FFF2-40B4-BE49-F238E27FC236}">
                  <a16:creationId xmlns:a16="http://schemas.microsoft.com/office/drawing/2014/main" id="{4D523006-EDD5-4A1F-832B-3F5E22130CE8}"/>
                </a:ext>
              </a:extLst>
            </p:cNvPr>
            <p:cNvSpPr>
              <a:spLocks noChangeArrowheads="1"/>
            </p:cNvSpPr>
            <p:nvPr/>
          </p:nvSpPr>
          <p:spPr bwMode="auto">
            <a:xfrm>
              <a:off x="3169" y="7608"/>
              <a:ext cx="2594" cy="913"/>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Does the entity have control?</a:t>
              </a:r>
              <a:b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IPSAS 35</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ounded Rectangle 41">
              <a:extLst>
                <a:ext uri="{FF2B5EF4-FFF2-40B4-BE49-F238E27FC236}">
                  <a16:creationId xmlns:a16="http://schemas.microsoft.com/office/drawing/2014/main" id="{832AD279-60A9-42CC-BFA8-C5420578770F}"/>
                </a:ext>
              </a:extLst>
            </p:cNvPr>
            <p:cNvSpPr>
              <a:spLocks noChangeArrowheads="1"/>
            </p:cNvSpPr>
            <p:nvPr/>
          </p:nvSpPr>
          <p:spPr bwMode="auto">
            <a:xfrm>
              <a:off x="4837" y="9161"/>
              <a:ext cx="2593" cy="913"/>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Does the entity have joint control?</a:t>
              </a:r>
              <a:b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IPSAS 37</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ounded Rectangle 42">
              <a:extLst>
                <a:ext uri="{FF2B5EF4-FFF2-40B4-BE49-F238E27FC236}">
                  <a16:creationId xmlns:a16="http://schemas.microsoft.com/office/drawing/2014/main" id="{1FCC2CB0-CE71-45BC-B8E7-EDEBEFE2952F}"/>
                </a:ext>
              </a:extLst>
            </p:cNvPr>
            <p:cNvSpPr>
              <a:spLocks noChangeArrowheads="1"/>
            </p:cNvSpPr>
            <p:nvPr/>
          </p:nvSpPr>
          <p:spPr bwMode="auto">
            <a:xfrm>
              <a:off x="1502" y="9161"/>
              <a:ext cx="2594" cy="913"/>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Consolidate unless investment entity</a:t>
              </a:r>
              <a:b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IPSAS 35</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nvGrpSpPr>
            <p:cNvPr id="10" name="Group 5">
              <a:extLst>
                <a:ext uri="{FF2B5EF4-FFF2-40B4-BE49-F238E27FC236}">
                  <a16:creationId xmlns:a16="http://schemas.microsoft.com/office/drawing/2014/main" id="{6A426B51-3AD4-48BD-BA8A-989FD0100BD0}"/>
                </a:ext>
              </a:extLst>
            </p:cNvPr>
            <p:cNvGrpSpPr>
              <a:grpSpLocks/>
            </p:cNvGrpSpPr>
            <p:nvPr/>
          </p:nvGrpSpPr>
          <p:grpSpPr bwMode="auto">
            <a:xfrm>
              <a:off x="3169" y="10753"/>
              <a:ext cx="5929" cy="913"/>
              <a:chOff x="12344" y="23805"/>
              <a:chExt cx="43891" cy="6908"/>
            </a:xfrm>
          </p:grpSpPr>
          <p:sp>
            <p:nvSpPr>
              <p:cNvPr id="38" name="Rounded Rectangle 44">
                <a:extLst>
                  <a:ext uri="{FF2B5EF4-FFF2-40B4-BE49-F238E27FC236}">
                    <a16:creationId xmlns:a16="http://schemas.microsoft.com/office/drawing/2014/main" id="{05870E82-7287-4A5C-8743-0C5BB0657B92}"/>
                  </a:ext>
                </a:extLst>
              </p:cNvPr>
              <p:cNvSpPr>
                <a:spLocks noChangeArrowheads="1"/>
              </p:cNvSpPr>
              <p:nvPr/>
            </p:nvSpPr>
            <p:spPr bwMode="auto">
              <a:xfrm>
                <a:off x="37033" y="23805"/>
                <a:ext cx="19202" cy="6908"/>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Does the entity have significant influence? IPSAS 36</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9" name="Rounded Rectangle 45">
                <a:extLst>
                  <a:ext uri="{FF2B5EF4-FFF2-40B4-BE49-F238E27FC236}">
                    <a16:creationId xmlns:a16="http://schemas.microsoft.com/office/drawing/2014/main" id="{ED3CA481-409E-4048-9F1D-311925F16599}"/>
                  </a:ext>
                </a:extLst>
              </p:cNvPr>
              <p:cNvSpPr>
                <a:spLocks noChangeArrowheads="1"/>
              </p:cNvSpPr>
              <p:nvPr/>
            </p:nvSpPr>
            <p:spPr bwMode="auto">
              <a:xfrm>
                <a:off x="12344" y="23805"/>
                <a:ext cx="19202" cy="6908"/>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Classify joint arrangement</a:t>
                </a:r>
                <a:endParaRPr kumimoji="0" lang="en-CA"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IPSAS 37</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grpSp>
          <p:nvGrpSpPr>
            <p:cNvPr id="11" name="Group 6">
              <a:extLst>
                <a:ext uri="{FF2B5EF4-FFF2-40B4-BE49-F238E27FC236}">
                  <a16:creationId xmlns:a16="http://schemas.microsoft.com/office/drawing/2014/main" id="{9C193C3A-1621-413A-AA2F-C2548C407FEF}"/>
                </a:ext>
              </a:extLst>
            </p:cNvPr>
            <p:cNvGrpSpPr>
              <a:grpSpLocks/>
            </p:cNvGrpSpPr>
            <p:nvPr/>
          </p:nvGrpSpPr>
          <p:grpSpPr bwMode="auto">
            <a:xfrm>
              <a:off x="1502" y="12345"/>
              <a:ext cx="9263" cy="912"/>
              <a:chOff x="0" y="35853"/>
              <a:chExt cx="68580" cy="6908"/>
            </a:xfrm>
          </p:grpSpPr>
          <p:sp>
            <p:nvSpPr>
              <p:cNvPr id="35" name="Rounded Rectangle 47">
                <a:extLst>
                  <a:ext uri="{FF2B5EF4-FFF2-40B4-BE49-F238E27FC236}">
                    <a16:creationId xmlns:a16="http://schemas.microsoft.com/office/drawing/2014/main" id="{0056A8A0-31BA-4267-824B-1863C07B0103}"/>
                  </a:ext>
                </a:extLst>
              </p:cNvPr>
              <p:cNvSpPr>
                <a:spLocks noChangeArrowheads="1"/>
              </p:cNvSpPr>
              <p:nvPr/>
            </p:nvSpPr>
            <p:spPr bwMode="auto">
              <a:xfrm>
                <a:off x="24688" y="35853"/>
                <a:ext cx="19203" cy="6909"/>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Account for using the equity method</a:t>
                </a:r>
                <a:endParaRPr kumimoji="0" lang="en-CA"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IPSAS 36</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6" name="Rounded Rectangle 48">
                <a:extLst>
                  <a:ext uri="{FF2B5EF4-FFF2-40B4-BE49-F238E27FC236}">
                    <a16:creationId xmlns:a16="http://schemas.microsoft.com/office/drawing/2014/main" id="{CFB66F38-0DCD-4AFD-8F74-749AFC91887B}"/>
                  </a:ext>
                </a:extLst>
              </p:cNvPr>
              <p:cNvSpPr>
                <a:spLocks noChangeArrowheads="1"/>
              </p:cNvSpPr>
              <p:nvPr/>
            </p:nvSpPr>
            <p:spPr bwMode="auto">
              <a:xfrm>
                <a:off x="0" y="35853"/>
                <a:ext cx="19202" cy="6909"/>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Account for assets, liabilities, revenue, expenses IPSAS 37</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7" name="Rounded Rectangle 49">
                <a:extLst>
                  <a:ext uri="{FF2B5EF4-FFF2-40B4-BE49-F238E27FC236}">
                    <a16:creationId xmlns:a16="http://schemas.microsoft.com/office/drawing/2014/main" id="{F28B26B7-3D74-4723-8F0C-D5EEC40E3559}"/>
                  </a:ext>
                </a:extLst>
              </p:cNvPr>
              <p:cNvSpPr>
                <a:spLocks noChangeArrowheads="1"/>
              </p:cNvSpPr>
              <p:nvPr/>
            </p:nvSpPr>
            <p:spPr bwMode="auto">
              <a:xfrm>
                <a:off x="49377" y="35853"/>
                <a:ext cx="19203" cy="6909"/>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Account for using</a:t>
                </a:r>
                <a:b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IPSAS 29/41 or</a:t>
                </a:r>
                <a:b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200" b="0" i="0" u="none" strike="noStrike" cap="none" normalizeH="0" baseline="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other IPSAS</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sp>
          <p:nvSpPr>
            <p:cNvPr id="12" name="Rounded Rectangle 50">
              <a:extLst>
                <a:ext uri="{FF2B5EF4-FFF2-40B4-BE49-F238E27FC236}">
                  <a16:creationId xmlns:a16="http://schemas.microsoft.com/office/drawing/2014/main" id="{6DA62761-2738-4BFD-B715-C98C009DC052}"/>
                </a:ext>
              </a:extLst>
            </p:cNvPr>
            <p:cNvSpPr>
              <a:spLocks noChangeArrowheads="1"/>
            </p:cNvSpPr>
            <p:nvPr/>
          </p:nvSpPr>
          <p:spPr bwMode="auto">
            <a:xfrm>
              <a:off x="1502" y="13433"/>
              <a:ext cx="9263" cy="913"/>
            </a:xfrm>
            <a:prstGeom prst="roundRect">
              <a:avLst>
                <a:gd name="adj" fmla="val 16667"/>
              </a:avLst>
            </a:prstGeom>
            <a:solidFill>
              <a:srgbClr val="C2D69B"/>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In all cases, disclose in accordance with IPSAS 38 and other relevant IPSASs</a:t>
              </a:r>
              <a:endParaRPr kumimoji="0" lang="en-CA"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Entities with controlled entities or investments in associates or joint ventures may present separate financial statements in accordance with IPSAS 34</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nvGrpSpPr>
            <p:cNvPr id="13" name="Group 8">
              <a:extLst>
                <a:ext uri="{FF2B5EF4-FFF2-40B4-BE49-F238E27FC236}">
                  <a16:creationId xmlns:a16="http://schemas.microsoft.com/office/drawing/2014/main" id="{6A1AD709-AD34-4BD6-B918-EC021FD3AFC3}"/>
                </a:ext>
              </a:extLst>
            </p:cNvPr>
            <p:cNvGrpSpPr>
              <a:grpSpLocks/>
            </p:cNvGrpSpPr>
            <p:nvPr/>
          </p:nvGrpSpPr>
          <p:grpSpPr bwMode="auto">
            <a:xfrm>
              <a:off x="3510" y="8498"/>
              <a:ext cx="1912" cy="659"/>
              <a:chOff x="14865" y="6738"/>
              <a:chExt cx="14160" cy="4984"/>
            </a:xfrm>
          </p:grpSpPr>
          <p:sp>
            <p:nvSpPr>
              <p:cNvPr id="33" name="Elbow Connector 60">
                <a:extLst>
                  <a:ext uri="{FF2B5EF4-FFF2-40B4-BE49-F238E27FC236}">
                    <a16:creationId xmlns:a16="http://schemas.microsoft.com/office/drawing/2014/main" id="{DD4C3C5C-4065-4981-AAD7-70E5906E6EBE}"/>
                  </a:ext>
                </a:extLst>
              </p:cNvPr>
              <p:cNvSpPr>
                <a:spLocks noChangeShapeType="1"/>
              </p:cNvSpPr>
              <p:nvPr/>
            </p:nvSpPr>
            <p:spPr bwMode="auto">
              <a:xfrm rot="5400000">
                <a:off x="15905" y="5698"/>
                <a:ext cx="4985" cy="7065"/>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sp>
            <p:nvSpPr>
              <p:cNvPr id="34" name="Elbow Connector 65">
                <a:extLst>
                  <a:ext uri="{FF2B5EF4-FFF2-40B4-BE49-F238E27FC236}">
                    <a16:creationId xmlns:a16="http://schemas.microsoft.com/office/drawing/2014/main" id="{0C3BC9BE-61E2-4A25-9A98-2FA9A62D04F4}"/>
                  </a:ext>
                </a:extLst>
              </p:cNvPr>
              <p:cNvSpPr>
                <a:spLocks noChangeShapeType="1"/>
              </p:cNvSpPr>
              <p:nvPr/>
            </p:nvSpPr>
            <p:spPr bwMode="auto">
              <a:xfrm rot="16200000" flipH="1">
                <a:off x="23000" y="5698"/>
                <a:ext cx="4985" cy="7065"/>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grpSp>
        <p:grpSp>
          <p:nvGrpSpPr>
            <p:cNvPr id="14" name="Group 9">
              <a:extLst>
                <a:ext uri="{FF2B5EF4-FFF2-40B4-BE49-F238E27FC236}">
                  <a16:creationId xmlns:a16="http://schemas.microsoft.com/office/drawing/2014/main" id="{DA6EE719-6C85-4E3C-800E-52A9C289F2C7}"/>
                </a:ext>
              </a:extLst>
            </p:cNvPr>
            <p:cNvGrpSpPr>
              <a:grpSpLocks/>
            </p:cNvGrpSpPr>
            <p:nvPr/>
          </p:nvGrpSpPr>
          <p:grpSpPr bwMode="auto">
            <a:xfrm>
              <a:off x="5177" y="10093"/>
              <a:ext cx="1913" cy="659"/>
              <a:chOff x="27209" y="18812"/>
              <a:chExt cx="9137" cy="4984"/>
            </a:xfrm>
          </p:grpSpPr>
          <p:sp>
            <p:nvSpPr>
              <p:cNvPr id="31" name="Elbow Connector 68">
                <a:extLst>
                  <a:ext uri="{FF2B5EF4-FFF2-40B4-BE49-F238E27FC236}">
                    <a16:creationId xmlns:a16="http://schemas.microsoft.com/office/drawing/2014/main" id="{8FFD5F95-F753-457A-98E1-4178169A4D3F}"/>
                  </a:ext>
                </a:extLst>
              </p:cNvPr>
              <p:cNvSpPr>
                <a:spLocks noChangeShapeType="1"/>
              </p:cNvSpPr>
              <p:nvPr/>
            </p:nvSpPr>
            <p:spPr bwMode="auto">
              <a:xfrm rot="5400000">
                <a:off x="26996" y="19025"/>
                <a:ext cx="4985" cy="4560"/>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sp>
            <p:nvSpPr>
              <p:cNvPr id="32" name="Elbow Connector 69">
                <a:extLst>
                  <a:ext uri="{FF2B5EF4-FFF2-40B4-BE49-F238E27FC236}">
                    <a16:creationId xmlns:a16="http://schemas.microsoft.com/office/drawing/2014/main" id="{EC86307B-CEB5-4CCD-8871-5306BEA3D10A}"/>
                  </a:ext>
                </a:extLst>
              </p:cNvPr>
              <p:cNvSpPr>
                <a:spLocks noChangeShapeType="1"/>
              </p:cNvSpPr>
              <p:nvPr/>
            </p:nvSpPr>
            <p:spPr bwMode="auto">
              <a:xfrm rot="16200000" flipH="1">
                <a:off x="31575" y="19025"/>
                <a:ext cx="4985"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grpSp>
        <p:grpSp>
          <p:nvGrpSpPr>
            <p:cNvPr id="16" name="Group 10">
              <a:extLst>
                <a:ext uri="{FF2B5EF4-FFF2-40B4-BE49-F238E27FC236}">
                  <a16:creationId xmlns:a16="http://schemas.microsoft.com/office/drawing/2014/main" id="{B5BBE8DE-2493-4828-A0A9-67806812D3D2}"/>
                </a:ext>
              </a:extLst>
            </p:cNvPr>
            <p:cNvGrpSpPr>
              <a:grpSpLocks/>
            </p:cNvGrpSpPr>
            <p:nvPr/>
          </p:nvGrpSpPr>
          <p:grpSpPr bwMode="auto">
            <a:xfrm>
              <a:off x="3510" y="11674"/>
              <a:ext cx="1912" cy="659"/>
              <a:chOff x="14865" y="30780"/>
              <a:chExt cx="9137" cy="4984"/>
            </a:xfrm>
          </p:grpSpPr>
          <p:sp>
            <p:nvSpPr>
              <p:cNvPr id="29" name="Elbow Connector 71">
                <a:extLst>
                  <a:ext uri="{FF2B5EF4-FFF2-40B4-BE49-F238E27FC236}">
                    <a16:creationId xmlns:a16="http://schemas.microsoft.com/office/drawing/2014/main" id="{C54197BC-DF8B-4A3C-BD3B-A7137F402980}"/>
                  </a:ext>
                </a:extLst>
              </p:cNvPr>
              <p:cNvSpPr>
                <a:spLocks noChangeShapeType="1"/>
              </p:cNvSpPr>
              <p:nvPr/>
            </p:nvSpPr>
            <p:spPr bwMode="auto">
              <a:xfrm rot="5400000">
                <a:off x="14653" y="30992"/>
                <a:ext cx="4984"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sp>
            <p:nvSpPr>
              <p:cNvPr id="30" name="Elbow Connector 72">
                <a:extLst>
                  <a:ext uri="{FF2B5EF4-FFF2-40B4-BE49-F238E27FC236}">
                    <a16:creationId xmlns:a16="http://schemas.microsoft.com/office/drawing/2014/main" id="{D61074E1-DC50-4207-ABBF-88EF6C0FDE18}"/>
                  </a:ext>
                </a:extLst>
              </p:cNvPr>
              <p:cNvSpPr>
                <a:spLocks noChangeShapeType="1"/>
              </p:cNvSpPr>
              <p:nvPr/>
            </p:nvSpPr>
            <p:spPr bwMode="auto">
              <a:xfrm rot="16200000" flipH="1">
                <a:off x="19231" y="30992"/>
                <a:ext cx="4984"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grpSp>
        <p:grpSp>
          <p:nvGrpSpPr>
            <p:cNvPr id="18" name="Group 11">
              <a:extLst>
                <a:ext uri="{FF2B5EF4-FFF2-40B4-BE49-F238E27FC236}">
                  <a16:creationId xmlns:a16="http://schemas.microsoft.com/office/drawing/2014/main" id="{481D7819-DB78-419C-B062-CF20F22D40EB}"/>
                </a:ext>
              </a:extLst>
            </p:cNvPr>
            <p:cNvGrpSpPr>
              <a:grpSpLocks/>
            </p:cNvGrpSpPr>
            <p:nvPr/>
          </p:nvGrpSpPr>
          <p:grpSpPr bwMode="auto">
            <a:xfrm>
              <a:off x="6845" y="11692"/>
              <a:ext cx="1912" cy="658"/>
              <a:chOff x="39554" y="30910"/>
              <a:chExt cx="9137" cy="4984"/>
            </a:xfrm>
          </p:grpSpPr>
          <p:sp>
            <p:nvSpPr>
              <p:cNvPr id="27" name="Elbow Connector 74">
                <a:extLst>
                  <a:ext uri="{FF2B5EF4-FFF2-40B4-BE49-F238E27FC236}">
                    <a16:creationId xmlns:a16="http://schemas.microsoft.com/office/drawing/2014/main" id="{0EB270CD-5807-46F8-8C92-8DA5C0205B13}"/>
                  </a:ext>
                </a:extLst>
              </p:cNvPr>
              <p:cNvSpPr>
                <a:spLocks noChangeShapeType="1"/>
              </p:cNvSpPr>
              <p:nvPr/>
            </p:nvSpPr>
            <p:spPr bwMode="auto">
              <a:xfrm rot="5400000">
                <a:off x="39341" y="31123"/>
                <a:ext cx="4985"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sp>
            <p:nvSpPr>
              <p:cNvPr id="28" name="Elbow Connector 75">
                <a:extLst>
                  <a:ext uri="{FF2B5EF4-FFF2-40B4-BE49-F238E27FC236}">
                    <a16:creationId xmlns:a16="http://schemas.microsoft.com/office/drawing/2014/main" id="{A492C031-84FB-4235-9497-6B1F6B341E6C}"/>
                  </a:ext>
                </a:extLst>
              </p:cNvPr>
              <p:cNvSpPr>
                <a:spLocks noChangeShapeType="1"/>
              </p:cNvSpPr>
              <p:nvPr/>
            </p:nvSpPr>
            <p:spPr bwMode="auto">
              <a:xfrm rot="16200000" flipH="1">
                <a:off x="43919" y="31123"/>
                <a:ext cx="4985"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3200">
                  <a:latin typeface="Arial" panose="020B0604020202020204" pitchFamily="34" charset="0"/>
                  <a:cs typeface="Arial" panose="020B0604020202020204" pitchFamily="34" charset="0"/>
                </a:endParaRPr>
              </a:p>
            </p:txBody>
          </p:sp>
        </p:grpSp>
        <p:sp>
          <p:nvSpPr>
            <p:cNvPr id="19" name="TextBox 76">
              <a:extLst>
                <a:ext uri="{FF2B5EF4-FFF2-40B4-BE49-F238E27FC236}">
                  <a16:creationId xmlns:a16="http://schemas.microsoft.com/office/drawing/2014/main" id="{B65B3525-BCDC-48A2-BFB4-E3CCC66D7761}"/>
                </a:ext>
              </a:extLst>
            </p:cNvPr>
            <p:cNvSpPr txBox="1">
              <a:spLocks noChangeArrowheads="1"/>
            </p:cNvSpPr>
            <p:nvPr/>
          </p:nvSpPr>
          <p:spPr bwMode="auto">
            <a:xfrm>
              <a:off x="3513" y="8482"/>
              <a:ext cx="645"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Yes</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0" name="TextBox 77">
              <a:extLst>
                <a:ext uri="{FF2B5EF4-FFF2-40B4-BE49-F238E27FC236}">
                  <a16:creationId xmlns:a16="http://schemas.microsoft.com/office/drawing/2014/main" id="{C9025005-1FDB-4E07-B09A-487CCBB28EFB}"/>
                </a:ext>
              </a:extLst>
            </p:cNvPr>
            <p:cNvSpPr txBox="1">
              <a:spLocks noChangeArrowheads="1"/>
            </p:cNvSpPr>
            <p:nvPr/>
          </p:nvSpPr>
          <p:spPr bwMode="auto">
            <a:xfrm>
              <a:off x="5191" y="10067"/>
              <a:ext cx="5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Yes</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1" name="TextBox 78">
              <a:extLst>
                <a:ext uri="{FF2B5EF4-FFF2-40B4-BE49-F238E27FC236}">
                  <a16:creationId xmlns:a16="http://schemas.microsoft.com/office/drawing/2014/main" id="{3C180ED6-4C53-465E-80FA-FD7C8972D0E9}"/>
                </a:ext>
              </a:extLst>
            </p:cNvPr>
            <p:cNvSpPr txBox="1">
              <a:spLocks noChangeArrowheads="1"/>
            </p:cNvSpPr>
            <p:nvPr/>
          </p:nvSpPr>
          <p:spPr bwMode="auto">
            <a:xfrm>
              <a:off x="6859" y="11652"/>
              <a:ext cx="499"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Yes</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2" name="TextBox 79">
              <a:extLst>
                <a:ext uri="{FF2B5EF4-FFF2-40B4-BE49-F238E27FC236}">
                  <a16:creationId xmlns:a16="http://schemas.microsoft.com/office/drawing/2014/main" id="{A904B941-E887-478C-9A0F-3A1F704B75EC}"/>
                </a:ext>
              </a:extLst>
            </p:cNvPr>
            <p:cNvSpPr txBox="1">
              <a:spLocks noChangeArrowheads="1"/>
            </p:cNvSpPr>
            <p:nvPr/>
          </p:nvSpPr>
          <p:spPr bwMode="auto">
            <a:xfrm>
              <a:off x="4890" y="8482"/>
              <a:ext cx="509"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No</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3" name="TextBox 80">
              <a:extLst>
                <a:ext uri="{FF2B5EF4-FFF2-40B4-BE49-F238E27FC236}">
                  <a16:creationId xmlns:a16="http://schemas.microsoft.com/office/drawing/2014/main" id="{83E52877-74BF-46D7-8B31-A031548599EF}"/>
                </a:ext>
              </a:extLst>
            </p:cNvPr>
            <p:cNvSpPr txBox="1">
              <a:spLocks noChangeArrowheads="1"/>
            </p:cNvSpPr>
            <p:nvPr/>
          </p:nvSpPr>
          <p:spPr bwMode="auto">
            <a:xfrm>
              <a:off x="6549" y="10067"/>
              <a:ext cx="51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No</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4" name="TextBox 81">
              <a:extLst>
                <a:ext uri="{FF2B5EF4-FFF2-40B4-BE49-F238E27FC236}">
                  <a16:creationId xmlns:a16="http://schemas.microsoft.com/office/drawing/2014/main" id="{A6A20EA1-43C6-4776-B0B1-97D03A5833AE}"/>
                </a:ext>
              </a:extLst>
            </p:cNvPr>
            <p:cNvSpPr txBox="1">
              <a:spLocks noChangeArrowheads="1"/>
            </p:cNvSpPr>
            <p:nvPr/>
          </p:nvSpPr>
          <p:spPr bwMode="auto">
            <a:xfrm>
              <a:off x="8315" y="11652"/>
              <a:ext cx="415"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No</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5" name="TextBox 82">
              <a:extLst>
                <a:ext uri="{FF2B5EF4-FFF2-40B4-BE49-F238E27FC236}">
                  <a16:creationId xmlns:a16="http://schemas.microsoft.com/office/drawing/2014/main" id="{731CB8F9-605F-4CD2-A327-3FFD7C75D9BF}"/>
                </a:ext>
              </a:extLst>
            </p:cNvPr>
            <p:cNvSpPr txBox="1">
              <a:spLocks noChangeArrowheads="1"/>
            </p:cNvSpPr>
            <p:nvPr/>
          </p:nvSpPr>
          <p:spPr bwMode="auto">
            <a:xfrm>
              <a:off x="2857" y="11652"/>
              <a:ext cx="1470"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Joint Operation</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6" name="TextBox 83">
              <a:extLst>
                <a:ext uri="{FF2B5EF4-FFF2-40B4-BE49-F238E27FC236}">
                  <a16:creationId xmlns:a16="http://schemas.microsoft.com/office/drawing/2014/main" id="{A95FC0FE-1A82-4209-A601-1F868C996BA0}"/>
                </a:ext>
              </a:extLst>
            </p:cNvPr>
            <p:cNvSpPr txBox="1">
              <a:spLocks noChangeArrowheads="1"/>
            </p:cNvSpPr>
            <p:nvPr/>
          </p:nvSpPr>
          <p:spPr bwMode="auto">
            <a:xfrm>
              <a:off x="4524" y="11652"/>
              <a:ext cx="133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Joint Venture</a:t>
              </a:r>
              <a:endParaRPr kumimoji="0" lang="en-CA"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4543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Consolidation Procedures (IPSAS 35)</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Combine assets, liabilities, net assets/equity, revenues, expenses and cash flows</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Eliminate investments in controlled entities</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Eliminate balances and transactions between entities of the economic entity</a:t>
            </a:r>
          </a:p>
          <a:p>
            <a:pPr marL="34290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If necessary, adjust to conform accounting policies</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If necessary, adjust for significant transactions between financial statement dates</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Identify minority interests in surplus or deficit and net assets/equity</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32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Consolidation</a:t>
            </a: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Acquisitions, disposals and loss of control (IPSAS 35)</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Revenues and expenses of controlled entity are included from date of acquisition</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Revenues and expenses included until date control ceases during reporting period </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Gain or loss reported on disposal of controlled entity </a:t>
            </a:r>
          </a:p>
          <a:p>
            <a:pPr marL="342900" lvl="0" indent="-342900" defTabSz="914400" fontAlgn="base">
              <a:spcBef>
                <a:spcPts val="775"/>
              </a:spcBef>
              <a:spcAft>
                <a:spcPct val="0"/>
              </a:spcAft>
              <a:buClr>
                <a:srgbClr val="000000"/>
              </a:buClr>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If control ceases, the controlled entity is accounted for as financial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425913"/>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9FFEDB-FBA1-4E10-90FE-A78AB3473FF5}">
  <ds:schemaRefs>
    <ds:schemaRef ds:uri="http://schemas.microsoft.com/sharepoint/v3/contenttype/forms"/>
  </ds:schemaRefs>
</ds:datastoreItem>
</file>

<file path=customXml/itemProps2.xml><?xml version="1.0" encoding="utf-8"?>
<ds:datastoreItem xmlns:ds="http://schemas.openxmlformats.org/officeDocument/2006/customXml" ds:itemID="{309A9EAF-8DD1-4B01-BDCE-0C9C68C7B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ECBC3B-C7C8-42C0-ABB4-B86235F4B71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2560</TotalTime>
  <Words>1616</Words>
  <Application>Microsoft Office PowerPoint</Application>
  <PresentationFormat>On-screen Show (4:3)</PresentationFormat>
  <Paragraphs>201</Paragraphs>
  <Slides>16</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66</cp:revision>
  <dcterms:created xsi:type="dcterms:W3CDTF">2014-09-10T19:10:10Z</dcterms:created>
  <dcterms:modified xsi:type="dcterms:W3CDTF">2020-10-21T16:35:20Z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