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6" r:id="rId22"/>
    <p:sldId id="275" r:id="rId23"/>
    <p:sldId id="274" r:id="rId24"/>
    <p:sldId id="27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451" autoAdjust="0"/>
  </p:normalViewPr>
  <p:slideViewPr>
    <p:cSldViewPr snapToGrid="0" snapToObjects="1">
      <p:cViewPr varScale="1">
        <p:scale>
          <a:sx n="68" d="100"/>
          <a:sy n="68" d="100"/>
        </p:scale>
        <p:origin x="1838"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91C9B2F7-9057-4A63-B3B3-DC5B6433F03D}"/>
    <pc:docChg chg="modSld">
      <pc:chgData name="Paul Mason" userId="a428ece4f01b0f60" providerId="LiveId" clId="{91C9B2F7-9057-4A63-B3B3-DC5B6433F03D}" dt="2020-09-16T16:21:20.618" v="9" actId="20577"/>
      <pc:docMkLst>
        <pc:docMk/>
      </pc:docMkLst>
      <pc:sldChg chg="modSp mod">
        <pc:chgData name="Paul Mason" userId="a428ece4f01b0f60" providerId="LiveId" clId="{91C9B2F7-9057-4A63-B3B3-DC5B6433F03D}" dt="2020-09-16T15:31:11.668" v="3" actId="20577"/>
        <pc:sldMkLst>
          <pc:docMk/>
          <pc:sldMk cId="2574028492" sldId="261"/>
        </pc:sldMkLst>
        <pc:spChg chg="mod">
          <ac:chgData name="Paul Mason" userId="a428ece4f01b0f60" providerId="LiveId" clId="{91C9B2F7-9057-4A63-B3B3-DC5B6433F03D}" dt="2020-09-16T15:31:11.668" v="3" actId="20577"/>
          <ac:spMkLst>
            <pc:docMk/>
            <pc:sldMk cId="2574028492" sldId="261"/>
            <ac:spMk id="7" creationId="{00000000-0000-0000-0000-000000000000}"/>
          </ac:spMkLst>
        </pc:spChg>
      </pc:sldChg>
      <pc:sldChg chg="modSp mod">
        <pc:chgData name="Paul Mason" userId="a428ece4f01b0f60" providerId="LiveId" clId="{91C9B2F7-9057-4A63-B3B3-DC5B6433F03D}" dt="2020-09-16T15:35:33.186" v="4" actId="20577"/>
        <pc:sldMkLst>
          <pc:docMk/>
          <pc:sldMk cId="2613437586" sldId="262"/>
        </pc:sldMkLst>
        <pc:spChg chg="mod">
          <ac:chgData name="Paul Mason" userId="a428ece4f01b0f60" providerId="LiveId" clId="{91C9B2F7-9057-4A63-B3B3-DC5B6433F03D}" dt="2020-09-16T15:35:33.186" v="4" actId="20577"/>
          <ac:spMkLst>
            <pc:docMk/>
            <pc:sldMk cId="2613437586" sldId="262"/>
            <ac:spMk id="7" creationId="{00000000-0000-0000-0000-000000000000}"/>
          </ac:spMkLst>
        </pc:spChg>
      </pc:sldChg>
      <pc:sldChg chg="modSp mod">
        <pc:chgData name="Paul Mason" userId="a428ece4f01b0f60" providerId="LiveId" clId="{91C9B2F7-9057-4A63-B3B3-DC5B6433F03D}" dt="2020-09-16T15:41:13.519" v="5" actId="6549"/>
        <pc:sldMkLst>
          <pc:docMk/>
          <pc:sldMk cId="3125686507" sldId="265"/>
        </pc:sldMkLst>
        <pc:spChg chg="mod">
          <ac:chgData name="Paul Mason" userId="a428ece4f01b0f60" providerId="LiveId" clId="{91C9B2F7-9057-4A63-B3B3-DC5B6433F03D}" dt="2020-09-16T15:41:13.519" v="5" actId="6549"/>
          <ac:spMkLst>
            <pc:docMk/>
            <pc:sldMk cId="3125686507" sldId="265"/>
            <ac:spMk id="7" creationId="{00000000-0000-0000-0000-000000000000}"/>
          </ac:spMkLst>
        </pc:spChg>
      </pc:sldChg>
      <pc:sldChg chg="modSp mod">
        <pc:chgData name="Paul Mason" userId="a428ece4f01b0f60" providerId="LiveId" clId="{91C9B2F7-9057-4A63-B3B3-DC5B6433F03D}" dt="2020-09-16T16:21:20.618" v="9" actId="20577"/>
        <pc:sldMkLst>
          <pc:docMk/>
          <pc:sldMk cId="2212221914" sldId="276"/>
        </pc:sldMkLst>
        <pc:spChg chg="mod">
          <ac:chgData name="Paul Mason" userId="a428ece4f01b0f60" providerId="LiveId" clId="{91C9B2F7-9057-4A63-B3B3-DC5B6433F03D}" dt="2020-09-16T16:21:20.618" v="9" actId="20577"/>
          <ac:spMkLst>
            <pc:docMk/>
            <pc:sldMk cId="2212221914" sldId="276"/>
            <ac:spMk id="7" creationId="{00000000-0000-0000-0000-000000000000}"/>
          </ac:spMkLst>
        </pc:spChg>
      </pc:sldChg>
    </pc:docChg>
  </pc:docChgLst>
  <pc:docChgLst>
    <pc:chgData name="Laura Leka" userId="3c7b6d49-5262-4131-8ab9-4538781ea16d" providerId="ADAL" clId="{E0100BE2-AE6F-4034-B260-2424F6AB17C8}"/>
    <pc:docChg chg="modSld">
      <pc:chgData name="Laura Leka" userId="3c7b6d49-5262-4131-8ab9-4538781ea16d" providerId="ADAL" clId="{E0100BE2-AE6F-4034-B260-2424F6AB17C8}" dt="2020-10-21T18:40:14.460" v="1" actId="20577"/>
      <pc:docMkLst>
        <pc:docMk/>
      </pc:docMkLst>
      <pc:sldChg chg="modNotesTx">
        <pc:chgData name="Laura Leka" userId="3c7b6d49-5262-4131-8ab9-4538781ea16d" providerId="ADAL" clId="{E0100BE2-AE6F-4034-B260-2424F6AB17C8}" dt="2020-10-21T18:40:14.460" v="1" actId="20577"/>
        <pc:sldMkLst>
          <pc:docMk/>
          <pc:sldMk cId="2882355790" sldId="267"/>
        </pc:sldMkLst>
      </pc:sldChg>
    </pc:docChg>
  </pc:docChgLst>
  <pc:docChgLst>
    <pc:chgData name="Jazmin Jackson" userId="f572b969-e4f5-4724-882f-3c5f18082039" providerId="ADAL" clId="{1CC9314C-6F8A-40A6-A2D0-3D613C1493BB}"/>
    <pc:docChg chg="modSld">
      <pc:chgData name="Jazmin Jackson" userId="f572b969-e4f5-4724-882f-3c5f18082039" providerId="ADAL" clId="{1CC9314C-6F8A-40A6-A2D0-3D613C1493BB}" dt="2020-10-16T20:37:39.431" v="2" actId="14100"/>
      <pc:docMkLst>
        <pc:docMk/>
      </pc:docMkLst>
      <pc:sldChg chg="modSp mod">
        <pc:chgData name="Jazmin Jackson" userId="f572b969-e4f5-4724-882f-3c5f18082039" providerId="ADAL" clId="{1CC9314C-6F8A-40A6-A2D0-3D613C1493BB}" dt="2020-10-16T20:37:39.431" v="2" actId="14100"/>
        <pc:sldMkLst>
          <pc:docMk/>
          <pc:sldMk cId="4120575675" sldId="258"/>
        </pc:sldMkLst>
        <pc:picChg chg="mod">
          <ac:chgData name="Jazmin Jackson" userId="f572b969-e4f5-4724-882f-3c5f18082039" providerId="ADAL" clId="{1CC9314C-6F8A-40A6-A2D0-3D613C1493BB}" dt="2020-10-16T20:37:39.431" v="2" actId="14100"/>
          <ac:picMkLst>
            <pc:docMk/>
            <pc:sldMk cId="4120575675" sldId="258"/>
            <ac:picMk id="5" creationId="{00000000-0000-0000-0000-000000000000}"/>
          </ac:picMkLst>
        </pc:picChg>
      </pc:sldChg>
    </pc:docChg>
  </pc:docChgLst>
  <pc:docChgLst>
    <pc:chgData name="Paul Mason" userId="a428ece4f01b0f60" providerId="LiveId" clId="{ED63C785-5798-4477-A2DC-71FCF430A071}"/>
    <pc:docChg chg="undo redo custSel delSld modSld">
      <pc:chgData name="Paul Mason" userId="a428ece4f01b0f60" providerId="LiveId" clId="{ED63C785-5798-4477-A2DC-71FCF430A071}" dt="2020-07-03T20:46:09.185" v="5053" actId="20577"/>
      <pc:docMkLst>
        <pc:docMk/>
      </pc:docMkLst>
      <pc:sldChg chg="modNotesTx">
        <pc:chgData name="Paul Mason" userId="a428ece4f01b0f60" providerId="LiveId" clId="{ED63C785-5798-4477-A2DC-71FCF430A071}" dt="2020-07-03T15:23:38.157" v="219" actId="20577"/>
        <pc:sldMkLst>
          <pc:docMk/>
          <pc:sldMk cId="1441733616" sldId="257"/>
        </pc:sldMkLst>
      </pc:sldChg>
      <pc:sldChg chg="modSp mod modNotesTx">
        <pc:chgData name="Paul Mason" userId="a428ece4f01b0f60" providerId="LiveId" clId="{ED63C785-5798-4477-A2DC-71FCF430A071}" dt="2020-07-03T20:43:53.764" v="4724" actId="20577"/>
        <pc:sldMkLst>
          <pc:docMk/>
          <pc:sldMk cId="4120575675" sldId="258"/>
        </pc:sldMkLst>
        <pc:spChg chg="mod">
          <ac:chgData name="Paul Mason" userId="a428ece4f01b0f60" providerId="LiveId" clId="{ED63C785-5798-4477-A2DC-71FCF430A071}" dt="2020-07-03T14:32:51.919" v="0" actId="20577"/>
          <ac:spMkLst>
            <pc:docMk/>
            <pc:sldMk cId="4120575675" sldId="258"/>
            <ac:spMk id="4" creationId="{00000000-0000-0000-0000-000000000000}"/>
          </ac:spMkLst>
        </pc:spChg>
      </pc:sldChg>
      <pc:sldChg chg="modSp mod modNotesTx">
        <pc:chgData name="Paul Mason" userId="a428ece4f01b0f60" providerId="LiveId" clId="{ED63C785-5798-4477-A2DC-71FCF430A071}" dt="2020-07-03T20:46:09.185" v="5053" actId="20577"/>
        <pc:sldMkLst>
          <pc:docMk/>
          <pc:sldMk cId="975841315" sldId="259"/>
        </pc:sldMkLst>
        <pc:spChg chg="mod">
          <ac:chgData name="Paul Mason" userId="a428ece4f01b0f60" providerId="LiveId" clId="{ED63C785-5798-4477-A2DC-71FCF430A071}" dt="2020-07-03T15:27:13.385" v="221"/>
          <ac:spMkLst>
            <pc:docMk/>
            <pc:sldMk cId="975841315" sldId="259"/>
            <ac:spMk id="7" creationId="{00000000-0000-0000-0000-000000000000}"/>
          </ac:spMkLst>
        </pc:spChg>
      </pc:sldChg>
      <pc:sldChg chg="modSp mod modNotesTx">
        <pc:chgData name="Paul Mason" userId="a428ece4f01b0f60" providerId="LiveId" clId="{ED63C785-5798-4477-A2DC-71FCF430A071}" dt="2020-07-03T15:51:17.598" v="815" actId="20577"/>
        <pc:sldMkLst>
          <pc:docMk/>
          <pc:sldMk cId="2574028492" sldId="261"/>
        </pc:sldMkLst>
        <pc:spChg chg="mod">
          <ac:chgData name="Paul Mason" userId="a428ece4f01b0f60" providerId="LiveId" clId="{ED63C785-5798-4477-A2DC-71FCF430A071}" dt="2020-07-03T15:49:21.533" v="752" actId="6549"/>
          <ac:spMkLst>
            <pc:docMk/>
            <pc:sldMk cId="2574028492" sldId="261"/>
            <ac:spMk id="7" creationId="{00000000-0000-0000-0000-000000000000}"/>
          </ac:spMkLst>
        </pc:spChg>
      </pc:sldChg>
      <pc:sldChg chg="modNotesTx">
        <pc:chgData name="Paul Mason" userId="a428ece4f01b0f60" providerId="LiveId" clId="{ED63C785-5798-4477-A2DC-71FCF430A071}" dt="2020-07-03T16:22:10.211" v="1536" actId="20577"/>
        <pc:sldMkLst>
          <pc:docMk/>
          <pc:sldMk cId="2613437586" sldId="262"/>
        </pc:sldMkLst>
      </pc:sldChg>
      <pc:sldChg chg="modSp mod modNotesTx">
        <pc:chgData name="Paul Mason" userId="a428ece4f01b0f60" providerId="LiveId" clId="{ED63C785-5798-4477-A2DC-71FCF430A071}" dt="2020-07-03T16:27:54.273" v="2095" actId="20577"/>
        <pc:sldMkLst>
          <pc:docMk/>
          <pc:sldMk cId="2797926722" sldId="263"/>
        </pc:sldMkLst>
        <pc:spChg chg="mod">
          <ac:chgData name="Paul Mason" userId="a428ece4f01b0f60" providerId="LiveId" clId="{ED63C785-5798-4477-A2DC-71FCF430A071}" dt="2020-07-03T16:22:42.564" v="1537" actId="15"/>
          <ac:spMkLst>
            <pc:docMk/>
            <pc:sldMk cId="2797926722" sldId="263"/>
            <ac:spMk id="7" creationId="{00000000-0000-0000-0000-000000000000}"/>
          </ac:spMkLst>
        </pc:spChg>
      </pc:sldChg>
      <pc:sldChg chg="modSp mod">
        <pc:chgData name="Paul Mason" userId="a428ece4f01b0f60" providerId="LiveId" clId="{ED63C785-5798-4477-A2DC-71FCF430A071}" dt="2020-07-03T16:41:44.786" v="2195" actId="14100"/>
        <pc:sldMkLst>
          <pc:docMk/>
          <pc:sldMk cId="2360346233" sldId="264"/>
        </pc:sldMkLst>
        <pc:spChg chg="mod">
          <ac:chgData name="Paul Mason" userId="a428ece4f01b0f60" providerId="LiveId" clId="{ED63C785-5798-4477-A2DC-71FCF430A071}" dt="2020-07-03T16:41:39.654" v="2194" actId="14100"/>
          <ac:spMkLst>
            <pc:docMk/>
            <pc:sldMk cId="2360346233" sldId="264"/>
            <ac:spMk id="5" creationId="{00000000-0000-0000-0000-000000000000}"/>
          </ac:spMkLst>
        </pc:spChg>
        <pc:spChg chg="mod">
          <ac:chgData name="Paul Mason" userId="a428ece4f01b0f60" providerId="LiveId" clId="{ED63C785-5798-4477-A2DC-71FCF430A071}" dt="2020-07-03T16:41:44.786" v="2195" actId="14100"/>
          <ac:spMkLst>
            <pc:docMk/>
            <pc:sldMk cId="2360346233" sldId="264"/>
            <ac:spMk id="8" creationId="{00000000-0000-0000-0000-000000000000}"/>
          </ac:spMkLst>
        </pc:spChg>
      </pc:sldChg>
      <pc:sldChg chg="modNotesTx">
        <pc:chgData name="Paul Mason" userId="a428ece4f01b0f60" providerId="LiveId" clId="{ED63C785-5798-4477-A2DC-71FCF430A071}" dt="2020-07-03T19:37:23.060" v="2573" actId="6549"/>
        <pc:sldMkLst>
          <pc:docMk/>
          <pc:sldMk cId="2882355790" sldId="267"/>
        </pc:sldMkLst>
      </pc:sldChg>
      <pc:sldChg chg="modSp mod modNotesTx">
        <pc:chgData name="Paul Mason" userId="a428ece4f01b0f60" providerId="LiveId" clId="{ED63C785-5798-4477-A2DC-71FCF430A071}" dt="2020-07-03T19:39:46.048" v="2690" actId="20577"/>
        <pc:sldMkLst>
          <pc:docMk/>
          <pc:sldMk cId="491878332" sldId="268"/>
        </pc:sldMkLst>
        <pc:spChg chg="mod">
          <ac:chgData name="Paul Mason" userId="a428ece4f01b0f60" providerId="LiveId" clId="{ED63C785-5798-4477-A2DC-71FCF430A071}" dt="2020-07-03T17:27:36.616" v="2545" actId="108"/>
          <ac:spMkLst>
            <pc:docMk/>
            <pc:sldMk cId="491878332" sldId="268"/>
            <ac:spMk id="7" creationId="{00000000-0000-0000-0000-000000000000}"/>
          </ac:spMkLst>
        </pc:spChg>
      </pc:sldChg>
      <pc:sldChg chg="modSp mod modNotesTx">
        <pc:chgData name="Paul Mason" userId="a428ece4f01b0f60" providerId="LiveId" clId="{ED63C785-5798-4477-A2DC-71FCF430A071}" dt="2020-07-03T20:40:50.731" v="4325" actId="20577"/>
        <pc:sldMkLst>
          <pc:docMk/>
          <pc:sldMk cId="1703916325" sldId="269"/>
        </pc:sldMkLst>
        <pc:spChg chg="mod">
          <ac:chgData name="Paul Mason" userId="a428ece4f01b0f60" providerId="LiveId" clId="{ED63C785-5798-4477-A2DC-71FCF430A071}" dt="2020-07-03T19:39:51.158" v="2692" actId="20577"/>
          <ac:spMkLst>
            <pc:docMk/>
            <pc:sldMk cId="1703916325" sldId="269"/>
            <ac:spMk id="7" creationId="{00000000-0000-0000-0000-000000000000}"/>
          </ac:spMkLst>
        </pc:spChg>
      </pc:sldChg>
      <pc:sldChg chg="modNotesTx">
        <pc:chgData name="Paul Mason" userId="a428ece4f01b0f60" providerId="LiveId" clId="{ED63C785-5798-4477-A2DC-71FCF430A071}" dt="2020-07-03T20:40:26.736" v="4231" actId="5793"/>
        <pc:sldMkLst>
          <pc:docMk/>
          <pc:sldMk cId="1071968513" sldId="270"/>
        </pc:sldMkLst>
      </pc:sldChg>
      <pc:sldChg chg="modSp del mod">
        <pc:chgData name="Paul Mason" userId="a428ece4f01b0f60" providerId="LiveId" clId="{ED63C785-5798-4477-A2DC-71FCF430A071}" dt="2020-07-03T14:42:52.459" v="18" actId="47"/>
        <pc:sldMkLst>
          <pc:docMk/>
          <pc:sldMk cId="2230529448" sldId="272"/>
        </pc:sldMkLst>
        <pc:spChg chg="mod">
          <ac:chgData name="Paul Mason" userId="a428ece4f01b0f60" providerId="LiveId" clId="{ED63C785-5798-4477-A2DC-71FCF430A071}" dt="2020-07-03T14:41:59.156" v="17" actId="20577"/>
          <ac:spMkLst>
            <pc:docMk/>
            <pc:sldMk cId="2230529448" sldId="272"/>
            <ac:spMk id="7" creationId="{00000000-0000-0000-0000-000000000000}"/>
          </ac:spMkLst>
        </pc:spChg>
      </pc:sldChg>
      <pc:sldChg chg="modNotesTx">
        <pc:chgData name="Paul Mason" userId="a428ece4f01b0f60" providerId="LiveId" clId="{ED63C785-5798-4477-A2DC-71FCF430A071}" dt="2020-07-03T19:56:16.666" v="3791" actId="20577"/>
        <pc:sldMkLst>
          <pc:docMk/>
          <pc:sldMk cId="3608873928" sldId="275"/>
        </pc:sldMkLst>
      </pc:sldChg>
      <pc:sldChg chg="modSp mod modNotesTx">
        <pc:chgData name="Paul Mason" userId="a428ece4f01b0f60" providerId="LiveId" clId="{ED63C785-5798-4477-A2DC-71FCF430A071}" dt="2020-07-03T19:49:57.923" v="3716" actId="20577"/>
        <pc:sldMkLst>
          <pc:docMk/>
          <pc:sldMk cId="2212221914" sldId="276"/>
        </pc:sldMkLst>
        <pc:spChg chg="mod">
          <ac:chgData name="Paul Mason" userId="a428ece4f01b0f60" providerId="LiveId" clId="{ED63C785-5798-4477-A2DC-71FCF430A071}" dt="2020-07-03T19:46:11.962" v="3207" actId="20577"/>
          <ac:spMkLst>
            <pc:docMk/>
            <pc:sldMk cId="2212221914" sldId="27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71A86-C1C0-45E2-859F-1CBAA489492C}"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B514D-2589-4109-9D7D-B1FA99F5C0BC}" type="slidenum">
              <a:rPr lang="en-GB" smtClean="0"/>
              <a:t>‹#›</a:t>
            </a:fld>
            <a:endParaRPr lang="en-GB"/>
          </a:p>
        </p:txBody>
      </p:sp>
    </p:spTree>
    <p:extLst>
      <p:ext uri="{BB962C8B-B14F-4D97-AF65-F5344CB8AC3E}">
        <p14:creationId xmlns:p14="http://schemas.microsoft.com/office/powerpoint/2010/main" val="323334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fac.org/system/files/publications/files/IPSASB-Staff-Q-and-A-Materialit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1 was based on IAS 1, </a:t>
            </a:r>
            <a:r>
              <a:rPr lang="en-GB" i="1" dirty="0"/>
              <a:t>Presentation of Financial Statements</a:t>
            </a:r>
            <a:r>
              <a:rPr lang="en-GB" i="0" dirty="0"/>
              <a:t>, and has many of the same core concepts (current/non-current presentation, materiality) for example, but the financial statements presented differ. For participants who are familiar with IAS 1, highlight the fact that there are differences in IPSAS 1.</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a:t>
            </a:fld>
            <a:endParaRPr lang="en-GB"/>
          </a:p>
        </p:txBody>
      </p:sp>
    </p:spTree>
    <p:extLst>
      <p:ext uri="{BB962C8B-B14F-4D97-AF65-F5344CB8AC3E}">
        <p14:creationId xmlns:p14="http://schemas.microsoft.com/office/powerpoint/2010/main" val="239936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example shows expenses classified by functions. Consider a discussion (using chat or break-out rooms if delivering the training online) about what other items may be relevant to the participants’ organizations. This example is most likely to apply to the consolidated financial statements of a government; what would be relevant for a lower level entity, for example a government ministry?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COVID-19 pandemic may have caused entities to take on new type of expenditure – consider a discussion as to whether any of the participants’ organizations have undertaken new activities that would require separate presentation when expenses are classified by function. For example, have entities established new “test and trace” functions?</a:t>
            </a:r>
          </a:p>
          <a:p>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15</a:t>
            </a:fld>
            <a:endParaRPr lang="en-GB"/>
          </a:p>
        </p:txBody>
      </p:sp>
    </p:spTree>
    <p:extLst>
      <p:ext uri="{BB962C8B-B14F-4D97-AF65-F5344CB8AC3E}">
        <p14:creationId xmlns:p14="http://schemas.microsoft.com/office/powerpoint/2010/main" val="20469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Components of net assets/equity may be required by an IPSAS (for example a revaluation reserve for revalued property, plant and equipment) or may be established by a public sector entity (for example, specific reserves). Consider a discussion (using chat or break-out rooms if delivering the training online) about which components would be relevant to the participants’ organizations.</a:t>
            </a:r>
          </a:p>
        </p:txBody>
      </p:sp>
      <p:sp>
        <p:nvSpPr>
          <p:cNvPr id="4" name="Slide Number Placeholder 3"/>
          <p:cNvSpPr>
            <a:spLocks noGrp="1"/>
          </p:cNvSpPr>
          <p:nvPr>
            <p:ph type="sldNum" sz="quarter" idx="5"/>
          </p:nvPr>
        </p:nvSpPr>
        <p:spPr/>
        <p:txBody>
          <a:bodyPr/>
          <a:lstStyle/>
          <a:p>
            <a:fld id="{63CB514D-2589-4109-9D7D-B1FA99F5C0BC}" type="slidenum">
              <a:rPr lang="en-GB" smtClean="0"/>
              <a:t>18</a:t>
            </a:fld>
            <a:endParaRPr lang="en-GB"/>
          </a:p>
        </p:txBody>
      </p:sp>
    </p:spTree>
    <p:extLst>
      <p:ext uri="{BB962C8B-B14F-4D97-AF65-F5344CB8AC3E}">
        <p14:creationId xmlns:p14="http://schemas.microsoft.com/office/powerpoint/2010/main" val="37911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each of the elements presented (name of the entity, currency, etc.</a:t>
            </a:r>
          </a:p>
          <a:p>
            <a:endParaRPr lang="en-GB" dirty="0"/>
          </a:p>
          <a:p>
            <a:r>
              <a:rPr lang="en-US" sz="1200" kern="1200" dirty="0">
                <a:solidFill>
                  <a:schemeClr val="tx1"/>
                </a:solidFill>
                <a:effectLst/>
                <a:latin typeface="+mn-lt"/>
                <a:ea typeface="+mn-ea"/>
                <a:cs typeface="+mn-cs"/>
              </a:rPr>
              <a:t>The change in net assets/equity for each period presented results only from a surplus or deficit. There are no items of revenue and expense for the periods presented that, as required by other standards, is recognized directly in net assets/equity. Therefore the total revenue and expense  for the period is the surplus for the period. In this illustration there are no amounts attributable to owners of the controlling entity and to minority interests.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19</a:t>
            </a:fld>
            <a:endParaRPr lang="en-GB"/>
          </a:p>
        </p:txBody>
      </p:sp>
    </p:spTree>
    <p:extLst>
      <p:ext uri="{BB962C8B-B14F-4D97-AF65-F5344CB8AC3E}">
        <p14:creationId xmlns:p14="http://schemas.microsoft.com/office/powerpoint/2010/main" val="277700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what information users need from financial statements. If presenting the training online, this could be done via chat, and would also be suitable for break-out groups.</a:t>
            </a:r>
          </a:p>
        </p:txBody>
      </p:sp>
      <p:sp>
        <p:nvSpPr>
          <p:cNvPr id="4" name="Slide Number Placeholder 3"/>
          <p:cNvSpPr>
            <a:spLocks noGrp="1"/>
          </p:cNvSpPr>
          <p:nvPr>
            <p:ph type="sldNum" sz="quarter" idx="5"/>
          </p:nvPr>
        </p:nvSpPr>
        <p:spPr/>
        <p:txBody>
          <a:bodyPr/>
          <a:lstStyle/>
          <a:p>
            <a:fld id="{63CB514D-2589-4109-9D7D-B1FA99F5C0BC}" type="slidenum">
              <a:rPr lang="en-GB" smtClean="0"/>
              <a:t>3</a:t>
            </a:fld>
            <a:endParaRPr lang="en-GB"/>
          </a:p>
        </p:txBody>
      </p:sp>
    </p:spTree>
    <p:extLst>
      <p:ext uri="{BB962C8B-B14F-4D97-AF65-F5344CB8AC3E}">
        <p14:creationId xmlns:p14="http://schemas.microsoft.com/office/powerpoint/2010/main" val="344069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while IPSAS uses this terminology, it permits other terminology to be used where the meaning is clear – some jurisdictions will still refer to a balance sheet.</a:t>
            </a:r>
          </a:p>
          <a:p>
            <a:endParaRPr lang="en-GB" dirty="0"/>
          </a:p>
          <a:p>
            <a:r>
              <a:rPr lang="en-GB" dirty="0"/>
              <a:t>For participants who are familiar with IFRS, consider highlighting that the statements required are broadly similar to those required by IFRS (although different terminology is used). IFRS does not require a comparison of budgets and actuals. Details of the individual statements differ, and IPSAS 1 does not present Other Comprehensive Income (OCI), which is used in IAS 1. Amounts that would appear in OCI under IAS 1 would be reported in the Statement of Changes in Nets Assets</a:t>
            </a:r>
            <a:r>
              <a:rPr lang="en-GB"/>
              <a:t>/Equity under IPSAS 1.</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4</a:t>
            </a:fld>
            <a:endParaRPr lang="en-GB"/>
          </a:p>
        </p:txBody>
      </p:sp>
    </p:spTree>
    <p:extLst>
      <p:ext uri="{BB962C8B-B14F-4D97-AF65-F5344CB8AC3E}">
        <p14:creationId xmlns:p14="http://schemas.microsoft.com/office/powerpoint/2010/main" val="40646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are provided in the Presentation module</a:t>
            </a:r>
          </a:p>
        </p:txBody>
      </p:sp>
      <p:sp>
        <p:nvSpPr>
          <p:cNvPr id="4" name="Slide Number Placeholder 3"/>
          <p:cNvSpPr>
            <a:spLocks noGrp="1"/>
          </p:cNvSpPr>
          <p:nvPr>
            <p:ph type="sldNum" sz="quarter" idx="5"/>
          </p:nvPr>
        </p:nvSpPr>
        <p:spPr/>
        <p:txBody>
          <a:bodyPr/>
          <a:lstStyle/>
          <a:p>
            <a:fld id="{63CB514D-2589-4109-9D7D-B1FA99F5C0BC}" type="slidenum">
              <a:rPr lang="en-GB" smtClean="0"/>
              <a:t>6</a:t>
            </a:fld>
            <a:endParaRPr lang="en-GB"/>
          </a:p>
        </p:txBody>
      </p:sp>
    </p:spTree>
    <p:extLst>
      <p:ext uri="{BB962C8B-B14F-4D97-AF65-F5344CB8AC3E}">
        <p14:creationId xmlns:p14="http://schemas.microsoft.com/office/powerpoint/2010/main" val="420999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materiality requirements are similar to those in IFRS and in auditing standards (ISA / ISSAI). If participants are familiar with other standards, highlight this issue.</a:t>
            </a:r>
          </a:p>
          <a:p>
            <a:endParaRPr lang="en-GB" dirty="0"/>
          </a:p>
          <a:p>
            <a:r>
              <a:rPr lang="en-GB" dirty="0"/>
              <a:t>Understanding materiality can be key in assisting with the first-time adoption of accrual basis IPSAS, and can help avoid spending a lot of time on non-material items. If participants are not familiar with the materiality concept, consider a discussion session (which could be via chat if online).</a:t>
            </a:r>
          </a:p>
          <a:p>
            <a:endParaRPr lang="en-GB" dirty="0"/>
          </a:p>
          <a:p>
            <a:r>
              <a:rPr lang="en-GB" dirty="0"/>
              <a:t>The materiality requirements in IPSAS are summarized in a staff Q&amp;A document - </a:t>
            </a:r>
            <a:r>
              <a:rPr lang="en-GB" dirty="0">
                <a:hlinkClick r:id="rId3"/>
              </a:rPr>
              <a:t>https://www.ifac.org/system/files/publications/files/IPSASB-Staff-Q-and-A-Materiality.pdf</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7</a:t>
            </a:fld>
            <a:endParaRPr lang="en-GB"/>
          </a:p>
        </p:txBody>
      </p:sp>
    </p:spTree>
    <p:extLst>
      <p:ext uri="{BB962C8B-B14F-4D97-AF65-F5344CB8AC3E}">
        <p14:creationId xmlns:p14="http://schemas.microsoft.com/office/powerpoint/2010/main" val="116405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Valuation allowances may be used as a means of restating items – e.g., an obsolescence allowance for inventory or a doubtful debts allowance for receivables. Measuring these items net of the valuation allowance is not offsetting; it is a means of moving from the previous carrying amount to the new carrying amount required by other IPSAS (the alternative being to revalue the item directly).</a:t>
            </a:r>
          </a:p>
        </p:txBody>
      </p:sp>
      <p:sp>
        <p:nvSpPr>
          <p:cNvPr id="4" name="Slide Number Placeholder 3"/>
          <p:cNvSpPr>
            <a:spLocks noGrp="1"/>
          </p:cNvSpPr>
          <p:nvPr>
            <p:ph type="sldNum" sz="quarter" idx="5"/>
          </p:nvPr>
        </p:nvSpPr>
        <p:spPr/>
        <p:txBody>
          <a:bodyPr/>
          <a:lstStyle/>
          <a:p>
            <a:fld id="{63CB514D-2589-4109-9D7D-B1FA99F5C0BC}" type="slidenum">
              <a:rPr lang="en-GB" smtClean="0"/>
              <a:t>8</a:t>
            </a:fld>
            <a:endParaRPr lang="en-GB"/>
          </a:p>
        </p:txBody>
      </p:sp>
    </p:spTree>
    <p:extLst>
      <p:ext uri="{BB962C8B-B14F-4D97-AF65-F5344CB8AC3E}">
        <p14:creationId xmlns:p14="http://schemas.microsoft.com/office/powerpoint/2010/main" val="17377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there are additional requirements for entities that have adopted IPSAS 41, </a:t>
            </a:r>
            <a:r>
              <a:rPr lang="en-GB" i="1" dirty="0"/>
              <a:t>Financial Instruments</a:t>
            </a:r>
            <a:r>
              <a:rPr lang="en-GB" i="0" dirty="0"/>
              <a:t> (the effective date is January 1</a:t>
            </a:r>
            <a:r>
              <a:rPr lang="en-GB" i="0"/>
              <a:t>, 2023).</a:t>
            </a:r>
            <a:endParaRPr lang="en-GB" i="0" dirty="0"/>
          </a:p>
          <a:p>
            <a:endParaRPr lang="en-GB" i="0" dirty="0"/>
          </a:p>
          <a:p>
            <a:r>
              <a:rPr lang="en-GB" i="0" dirty="0"/>
              <a:t>These additional items are:</a:t>
            </a:r>
          </a:p>
          <a:p>
            <a:endParaRPr lang="en-GB" i="0" dirty="0"/>
          </a:p>
          <a:p>
            <a:pPr marL="171450" indent="-171450">
              <a:buFont typeface="Arial" panose="020B0604020202020204" pitchFamily="34" charset="0"/>
              <a:buChar char="•"/>
            </a:pPr>
            <a:r>
              <a:rPr lang="en-GB" i="0" dirty="0"/>
              <a:t>Separately presenting within revenue interest revenue calculated using the effective interest method; and gains and losses arising from the derecognition of financial assets measured at amortized cost;</a:t>
            </a:r>
          </a:p>
          <a:p>
            <a:pPr marL="171450" indent="-171450">
              <a:buFont typeface="Arial" panose="020B0604020202020204" pitchFamily="34" charset="0"/>
              <a:buChar char="•"/>
            </a:pPr>
            <a:r>
              <a:rPr lang="en-GB" i="0" dirty="0"/>
              <a:t>Impairment losses; and</a:t>
            </a:r>
          </a:p>
          <a:p>
            <a:pPr marL="171450" indent="-171450">
              <a:buFont typeface="Arial" panose="020B0604020202020204" pitchFamily="34" charset="0"/>
              <a:buChar char="•"/>
            </a:pPr>
            <a:r>
              <a:rPr lang="en-GB" i="0" dirty="0"/>
              <a:t>Gains or losses from reclassifying financial assets as financial assets measured at fair value through surplus or deficit..</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12</a:t>
            </a:fld>
            <a:endParaRPr lang="en-GB"/>
          </a:p>
        </p:txBody>
      </p:sp>
    </p:spTree>
    <p:extLst>
      <p:ext uri="{BB962C8B-B14F-4D97-AF65-F5344CB8AC3E}">
        <p14:creationId xmlns:p14="http://schemas.microsoft.com/office/powerpoint/2010/main" val="327408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examples; see the Presentation module for </a:t>
            </a:r>
            <a:r>
              <a:rPr lang="en-GB"/>
              <a:t>further examples.</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13</a:t>
            </a:fld>
            <a:endParaRPr lang="en-GB"/>
          </a:p>
        </p:txBody>
      </p:sp>
    </p:spTree>
    <p:extLst>
      <p:ext uri="{BB962C8B-B14F-4D97-AF65-F5344CB8AC3E}">
        <p14:creationId xmlns:p14="http://schemas.microsoft.com/office/powerpoint/2010/main" val="422379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shows expenses classified by nature. Consider a discussion (using chat or break-out rooms if delivering the training online) about what other items may be relevant to the participants’ organizations.</a:t>
            </a:r>
          </a:p>
          <a:p>
            <a:endParaRPr lang="en-GB" dirty="0"/>
          </a:p>
          <a:p>
            <a:r>
              <a:rPr lang="en-GB" dirty="0"/>
              <a:t>The COVID-19 pandemic may have caused entities to take on new type of expenditure – consider a discussion as to whether any of the participants’ organizations have undertaken new activities that would require separate presentation when expenses are classified by nature. For example, have entities given grants to individuals or organizations for the </a:t>
            </a:r>
            <a:r>
              <a:rPr lang="en-GB"/>
              <a:t>first time?</a:t>
            </a:r>
            <a:endParaRPr lang="en-GB" dirty="0"/>
          </a:p>
        </p:txBody>
      </p:sp>
      <p:sp>
        <p:nvSpPr>
          <p:cNvPr id="4" name="Slide Number Placeholder 3"/>
          <p:cNvSpPr>
            <a:spLocks noGrp="1"/>
          </p:cNvSpPr>
          <p:nvPr>
            <p:ph type="sldNum" sz="quarter" idx="5"/>
          </p:nvPr>
        </p:nvSpPr>
        <p:spPr/>
        <p:txBody>
          <a:bodyPr/>
          <a:lstStyle/>
          <a:p>
            <a:fld id="{63CB514D-2589-4109-9D7D-B1FA99F5C0BC}" type="slidenum">
              <a:rPr lang="en-GB" smtClean="0"/>
              <a:t>14</a:t>
            </a:fld>
            <a:endParaRPr lang="en-GB"/>
          </a:p>
        </p:txBody>
      </p:sp>
    </p:spTree>
    <p:extLst>
      <p:ext uri="{BB962C8B-B14F-4D97-AF65-F5344CB8AC3E}">
        <p14:creationId xmlns:p14="http://schemas.microsoft.com/office/powerpoint/2010/main" val="55262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269352" cy="6767419"/>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Presentation of Financial Statements</a:t>
            </a:r>
          </a:p>
          <a:p>
            <a:pPr algn="l"/>
            <a:r>
              <a:rPr lang="en-US" b="1" dirty="0">
                <a:latin typeface="Arial" panose="020B0604020202020204" pitchFamily="34" charset="0"/>
                <a:cs typeface="Arial" panose="020B0604020202020204" pitchFamily="34" charset="0"/>
              </a:rPr>
              <a:t>Statements of Financial Position, Financial Performance, and Changes in Net Assets/Equity</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a:t>
            </a: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Current/Non-current Distinction</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position presents current and non-current assets and liabilities separately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Current asset is cash or cash equivalents or item expected to be realized within twelve months after the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Current liability is expected to be settled within twelve months after the reporting date</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12568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796356"/>
            <a:ext cx="8089900" cy="1118255"/>
          </a:xfrm>
          <a:prstGeom prst="rect">
            <a:avLst/>
          </a:prstGeom>
          <a:noFill/>
        </p:spPr>
        <p:txBody>
          <a:bodyPr wrap="square" rtlCol="0">
            <a:spAutoFit/>
          </a:bodyPr>
          <a:lstStyle/>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63500" y="-121632"/>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Financial Position</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As at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348310" y="1272534"/>
            <a:ext cx="7919390" cy="4041998"/>
          </a:xfrm>
          <a:prstGeom prst="rect">
            <a:avLst/>
          </a:prstGeom>
        </p:spPr>
      </p:pic>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11131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320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Financial Performance</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As a minimum, the face of the statement includes: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Revenue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Finance costs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Share of the surplus or deficit of associates and joint ventures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Gain or loss attributable to disposal of assets or discontinuing operations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Surplus or deficit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Additional items are presented if relevant to users understanding of financial performance</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0390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Items Presented on Face or in Notes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Revenue by operations</a:t>
            </a:r>
          </a:p>
          <a:p>
            <a:pPr marL="694944" lvl="1" indent="-347472" defTabSz="914400" fontAlgn="base">
              <a:spcBef>
                <a:spcPts val="776"/>
              </a:spcBef>
              <a:spcAft>
                <a:spcPct val="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Analysis of expenses classified by nature or function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Material revenues and expenses such as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Revenue by operations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Write-downs and reversals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Restructuring costs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Gains or losses on disposals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Reversals of provisions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Other unusual or material items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49187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Expenses Classified by Nature</a:t>
            </a:r>
          </a:p>
          <a:p>
            <a:endParaRPr lang="en-US" sz="1400" kern="0" dirty="0">
              <a:solidFill>
                <a:srgbClr val="000000">
                  <a:lumMod val="65000"/>
                  <a:lumOff val="35000"/>
                </a:srgbClr>
              </a:solidFill>
              <a:latin typeface="Arial" pitchFamily="34" charset="0"/>
              <a:ea typeface="ＭＳ Ｐゴシック" charset="0"/>
              <a:cs typeface="Arial" pitchFamily="34" charset="0"/>
            </a:endParaRPr>
          </a:p>
          <a:p>
            <a:pPr fontAlgn="t"/>
            <a:r>
              <a:rPr lang="en-US" sz="1600" b="1" dirty="0">
                <a:solidFill>
                  <a:srgbClr val="000000"/>
                </a:solidFill>
                <a:latin typeface="Arial" panose="020B0604020202020204" pitchFamily="34" charset="0"/>
                <a:cs typeface="Arial" panose="020B0604020202020204" pitchFamily="34" charset="0"/>
              </a:rPr>
              <a:t>Revenues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Expenses</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Employee benefits</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Grants &amp; other transfers payments</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Depreciation &amp; amortization</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Other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Total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Surplus/(deficit)</a:t>
            </a:r>
            <a:endParaRPr lang="en-CA" sz="1600" dirty="0">
              <a:latin typeface="Arial" panose="020B0604020202020204" pitchFamily="34" charset="0"/>
            </a:endParaRPr>
          </a:p>
          <a:p>
            <a:pPr algn="r" fontAlgn="t"/>
            <a:r>
              <a:rPr lang="en-US" sz="1600" u="dbl"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70391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Expenses by Functional Classification</a:t>
            </a:r>
          </a:p>
          <a:p>
            <a:endParaRPr lang="en-US" sz="1600" kern="0" dirty="0">
              <a:solidFill>
                <a:srgbClr val="000000">
                  <a:lumMod val="65000"/>
                  <a:lumOff val="35000"/>
                </a:srgbClr>
              </a:solidFill>
              <a:latin typeface="Arial" pitchFamily="34" charset="0"/>
              <a:ea typeface="ＭＳ Ｐゴシック" charset="0"/>
              <a:cs typeface="Arial" pitchFamily="34" charset="0"/>
            </a:endParaRPr>
          </a:p>
          <a:p>
            <a:pPr fontAlgn="t"/>
            <a:r>
              <a:rPr lang="en-US" sz="1600" b="1" dirty="0">
                <a:solidFill>
                  <a:srgbClr val="000000"/>
                </a:solidFill>
                <a:latin typeface="Arial" panose="020B0604020202020204" pitchFamily="34" charset="0"/>
                <a:cs typeface="Arial" panose="020B0604020202020204" pitchFamily="34" charset="0"/>
              </a:rPr>
              <a:t>Revenues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Expenses</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Health</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Education</a:t>
            </a:r>
            <a:endParaRPr lang="en-CA" sz="1600" dirty="0">
              <a:latin typeface="Arial" panose="020B0604020202020204" pitchFamily="34" charset="0"/>
            </a:endParaRPr>
          </a:p>
          <a:p>
            <a:pPr algn="r" fontAlgn="t"/>
            <a:r>
              <a:rPr lang="en-US" sz="1600"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Social protection</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dirty="0">
                <a:solidFill>
                  <a:srgbClr val="000000"/>
                </a:solidFill>
                <a:latin typeface="Arial" panose="020B0604020202020204" pitchFamily="34" charset="0"/>
                <a:cs typeface="Arial" panose="020B0604020202020204" pitchFamily="34" charset="0"/>
              </a:rPr>
              <a:t>  Other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Total expenses</a:t>
            </a:r>
            <a:endParaRPr lang="en-CA" sz="1600" dirty="0">
              <a:latin typeface="Arial" panose="020B0604020202020204" pitchFamily="34" charset="0"/>
            </a:endParaRPr>
          </a:p>
          <a:p>
            <a:pPr algn="r" fontAlgn="t"/>
            <a:r>
              <a:rPr lang="en-US" sz="1600" u="sng"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fontAlgn="t"/>
            <a:r>
              <a:rPr lang="en-US" sz="1600" b="1" dirty="0">
                <a:solidFill>
                  <a:srgbClr val="000000"/>
                </a:solidFill>
                <a:latin typeface="Arial" panose="020B0604020202020204" pitchFamily="34" charset="0"/>
                <a:cs typeface="Arial" panose="020B0604020202020204" pitchFamily="34" charset="0"/>
              </a:rPr>
              <a:t>Surplus/(deficit)</a:t>
            </a:r>
            <a:endParaRPr lang="en-CA" sz="1600" dirty="0">
              <a:latin typeface="Arial" panose="020B0604020202020204" pitchFamily="34" charset="0"/>
            </a:endParaRPr>
          </a:p>
          <a:p>
            <a:pPr algn="r" fontAlgn="t"/>
            <a:r>
              <a:rPr lang="en-US" sz="1600" u="dbl" dirty="0">
                <a:solidFill>
                  <a:srgbClr val="000000"/>
                </a:solidFill>
                <a:latin typeface="Arial" panose="020B0604020202020204" pitchFamily="34" charset="0"/>
                <a:cs typeface="Arial" panose="020B0604020202020204" pitchFamily="34" charset="0"/>
              </a:rPr>
              <a:t>X,XXX,XXX</a:t>
            </a:r>
            <a:endParaRPr lang="en-CA" sz="1600" dirty="0">
              <a:latin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07196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57200" y="76200"/>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algn="ctr" defTabSz="914400">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Financial Performance</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5" name="Picture 4"/>
          <p:cNvPicPr>
            <a:picLocks noChangeAspect="1"/>
          </p:cNvPicPr>
          <p:nvPr/>
        </p:nvPicPr>
        <p:blipFill>
          <a:blip r:embed="rId2"/>
          <a:stretch>
            <a:fillRect/>
          </a:stretch>
        </p:blipFill>
        <p:spPr>
          <a:xfrm>
            <a:off x="580555" y="1441083"/>
            <a:ext cx="7919390" cy="4163929"/>
          </a:xfrm>
          <a:prstGeom prst="rect">
            <a:avLst/>
          </a:prstGeom>
        </p:spPr>
      </p:pic>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416870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6063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Changes in Net Assets/Equity</a:t>
            </a: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Statement of changes in net assets/equity required showing on the face</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Surplus or deficit for the period</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Revenue and expense recognized directly in net assets/equity</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Total revenue and expense for the period (the sum of above) – attributable to owners &amp; to minority interest</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Effects of changes in accounting policies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11487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Statement of Changes in Net Assets/Equity (continued)</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On the face or in notes</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Transactions with owners, showing distributions separately</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Balance of accumulated surpluses or deficits at beginning and end of period and changes during the period</a:t>
            </a:r>
          </a:p>
          <a:p>
            <a:pPr marL="514350" lvl="0" indent="-514350" defTabSz="914400" fontAlgn="base">
              <a:spcBef>
                <a:spcPts val="776"/>
              </a:spcBef>
              <a:spcAft>
                <a:spcPct val="0"/>
              </a:spcAft>
              <a:buFont typeface="+mj-lt"/>
              <a:buAutoNum type="arabicPeriod"/>
              <a:defRPr/>
            </a:pPr>
            <a:r>
              <a:rPr lang="en-US" sz="2000" kern="0" dirty="0">
                <a:solidFill>
                  <a:srgbClr val="000000">
                    <a:lumMod val="65000"/>
                    <a:lumOff val="35000"/>
                  </a:srgbClr>
                </a:solidFill>
                <a:latin typeface="Arial" pitchFamily="34" charset="0"/>
                <a:ea typeface="ＭＳ Ｐゴシック" charset="0"/>
                <a:cs typeface="Arial" pitchFamily="34" charset="0"/>
              </a:rPr>
              <a:t>Reconciliation for each component of net assets/equity beginning and end</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21222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707886"/>
          </a:xfrm>
          <a:prstGeom prst="rect">
            <a:avLst/>
          </a:prstGeom>
          <a:noFill/>
        </p:spPr>
        <p:txBody>
          <a:bodyPr wrap="square" rtlCol="0">
            <a:spAutoFit/>
          </a:bodyPr>
          <a:lstStyle/>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152401"/>
            <a:ext cx="8305800" cy="1600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Changes in Net Assets/Equity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3"/>
          <a:stretch>
            <a:fillRect/>
          </a:stretch>
        </p:blipFill>
        <p:spPr>
          <a:xfrm>
            <a:off x="163853" y="1235899"/>
            <a:ext cx="8522947" cy="4029805"/>
          </a:xfrm>
          <a:prstGeom prst="rect">
            <a:avLst/>
          </a:prstGeom>
        </p:spPr>
      </p:pic>
      <p:sp>
        <p:nvSpPr>
          <p:cNvPr id="9" name="TextBox 8"/>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60887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00333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Notes to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Present information about the basis of preparation of the financial statements and the specific accounting policies</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required information not presented on the face of statements and </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Provide additional information </a:t>
            </a:r>
          </a:p>
          <a:p>
            <a:pPr marL="514350" lvl="0" indent="-514350" defTabSz="914400" fontAlgn="base">
              <a:spcBef>
                <a:spcPts val="776"/>
              </a:spcBef>
              <a:spcAft>
                <a:spcPct val="0"/>
              </a:spcAft>
              <a:buFontTx/>
              <a:buChar char="•"/>
              <a:defRPr/>
            </a:pPr>
            <a:r>
              <a:rPr lang="en-US" sz="2000" kern="0">
                <a:solidFill>
                  <a:srgbClr val="000000">
                    <a:lumMod val="65000"/>
                    <a:lumOff val="35000"/>
                  </a:srgbClr>
                </a:solidFill>
                <a:latin typeface="Arial" pitchFamily="34" charset="0"/>
                <a:ea typeface="ＭＳ Ｐゴシック" charset="0"/>
                <a:cs typeface="Arial" pitchFamily="34" charset="0"/>
              </a:rPr>
              <a:t>Significant </a:t>
            </a:r>
            <a:r>
              <a:rPr lang="en-US" sz="2000" kern="0" dirty="0">
                <a:solidFill>
                  <a:srgbClr val="000000">
                    <a:lumMod val="65000"/>
                    <a:lumOff val="35000"/>
                  </a:srgbClr>
                </a:solidFill>
                <a:latin typeface="Arial" pitchFamily="34" charset="0"/>
                <a:ea typeface="ＭＳ Ｐゴシック" charset="0"/>
                <a:cs typeface="Arial" pitchFamily="34" charset="0"/>
              </a:rPr>
              <a:t>judgments made</a:t>
            </a:r>
          </a:p>
          <a:p>
            <a:pPr marL="514350" lvl="0" indent="-51435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Information about estimation uncertainty</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395059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3490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090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Objectives of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To meet information needs of service recipients and resource providers for accountability and decision making</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Users need information about: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performance of the entity e.g. meeting service delivery and other operating and financial objectives;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Managing resources it is responsible for</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Complying with legislative &amp; other authority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Liquidity and solvency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Sustainability of service delivery and other operations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Capacity to adapt to changing circumstances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Required Financial Statements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complete set of financial statements includes:</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position</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financial performance</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Statement of changes in net assets/equity</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Cash flow statement</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Comparison of budget and actual amounts </a:t>
            </a:r>
          </a:p>
          <a:p>
            <a:pPr marL="730250" lvl="2" indent="-457200" defTabSz="914400" fontAlgn="base">
              <a:spcBef>
                <a:spcPts val="776"/>
              </a:spcBef>
              <a:spcAft>
                <a:spcPct val="0"/>
              </a:spcAft>
              <a:buSzPct val="95000"/>
              <a:buFont typeface="Arial"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Notes</a:t>
            </a:r>
          </a:p>
          <a:p>
            <a:pPr marL="730250" lvl="2" indent="-457200" defTabSz="914400" fontAlgn="base">
              <a:spcBef>
                <a:spcPts val="776"/>
              </a:spcBef>
              <a:spcAft>
                <a:spcPct val="0"/>
              </a:spcAft>
              <a:buSzPct val="95000"/>
              <a:buFont typeface="Arial"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Comparative information in respect of the </a:t>
            </a:r>
            <a:r>
              <a:rPr lang="en-GB" sz="2000" kern="0" dirty="0" err="1">
                <a:solidFill>
                  <a:srgbClr val="000000">
                    <a:lumMod val="65000"/>
                    <a:lumOff val="35000"/>
                  </a:srgbClr>
                </a:solidFill>
                <a:latin typeface="Arial" pitchFamily="34" charset="0"/>
                <a:ea typeface="ＭＳ Ｐゴシック" charset="0"/>
                <a:cs typeface="Arial" pitchFamily="34" charset="0"/>
              </a:rPr>
              <a:t>preceeding</a:t>
            </a:r>
            <a:r>
              <a:rPr lang="en-GB" sz="2000" kern="0" dirty="0">
                <a:solidFill>
                  <a:srgbClr val="000000">
                    <a:lumMod val="65000"/>
                    <a:lumOff val="35000"/>
                  </a:srgbClr>
                </a:solidFill>
                <a:latin typeface="Arial" pitchFamily="34" charset="0"/>
                <a:ea typeface="ＭＳ Ｐゴシック" charset="0"/>
                <a:cs typeface="Arial" pitchFamily="34" charset="0"/>
              </a:rPr>
              <a:t> period</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55454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Comparative Information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Required for previous period for all amounts reported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Included for narrative and descriptive information when relevant to understanding</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344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and Disclosure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Consistency of presentation and classification in financial statements is retained unless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Another is more appropriate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An IPSAS requires a change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changed, comparative amounts reclassified</a:t>
            </a:r>
            <a:endParaRPr lang="en-US" sz="2000" kern="0" dirty="0">
              <a:solidFill>
                <a:srgbClr val="FF0000"/>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 for reclassified items or classes of item</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Disclosure on face of statements or in notes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73435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Materiality and Aggregation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Each material class of similar items shall be presented separately</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Items of a dissimilar nature or function shall be presented separately unless immaterial</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Specific requirements in IPSASs need not be satisfied if information immaterial</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6134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Offsetting</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Assets and liabilities, and revenue and expenses shall not be offset</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Measuring assets net of valuation allowances is not offsetting</a:t>
            </a:r>
          </a:p>
          <a:p>
            <a:pPr marL="800100" lvl="1"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Netting of revenue and expenses may be appropriate if it reflects the substance of the transaction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79792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707886"/>
          </a:xfrm>
          <a:prstGeom prst="rect">
            <a:avLst/>
          </a:prstGeom>
          <a:noFill/>
        </p:spPr>
        <p:txBody>
          <a:bodyPr wrap="square" rtlCol="0">
            <a:spAutoFit/>
          </a:bodyPr>
          <a:lstStyle/>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30024" y="190500"/>
            <a:ext cx="815762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Minimum Disclosures on Statement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of Financial Position</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230024" y="1235899"/>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ASSETS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Property, plant and equipment</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Investment property</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Intangible assets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assets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Investments (equity method)</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Inventories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Recoverables</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from non-exchange transactions</a:t>
            </a:r>
          </a:p>
          <a:p>
            <a:pPr marL="514350" indent="-514350" defTabSz="914400" fontAlgn="base">
              <a:spcBef>
                <a:spcPct val="0"/>
              </a:spcBef>
              <a:spcAft>
                <a:spcPct val="0"/>
              </a:spcAft>
              <a:buFont typeface="+mj-lt"/>
              <a:buAutoNum type="arabicPeriod"/>
              <a:defRPr/>
            </a:pPr>
            <a:r>
              <a:rPr lang="en-US" kern="0" dirty="0">
                <a:solidFill>
                  <a:srgbClr val="FFFFFF"/>
                </a:solidFill>
                <a:latin typeface="Arial" pitchFamily="34" charset="0"/>
                <a:cs typeface="Arial" pitchFamily="34" charset="0"/>
              </a:rPr>
              <a:t>Receivables from exchange transactions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 and cash equivalents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423173" y="1248948"/>
            <a:ext cx="3964471" cy="3595511"/>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LIABILITIES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Taxes and transfers payable</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Social benefit liabilities</a:t>
            </a: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Payables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Provisions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Financial liabilities </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r>
              <a:rPr lang="en-US" kern="0" dirty="0">
                <a:solidFill>
                  <a:srgbClr val="FFFFFF"/>
                </a:solidFill>
                <a:latin typeface="Arial" pitchFamily="34" charset="0"/>
                <a:cs typeface="Arial" pitchFamily="34" charset="0"/>
              </a:rPr>
              <a:t>Non-controlling</a:t>
            </a: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 interests</a:t>
            </a:r>
          </a:p>
          <a:p>
            <a:pPr marL="514350" marR="0" lvl="0" indent="-514350" defTabSz="914400" eaLnBrk="1" fontAlgn="base" latinLnBrk="0" hangingPunct="1">
              <a:lnSpc>
                <a:spcPct val="100000"/>
              </a:lnSpc>
              <a:spcBef>
                <a:spcPct val="0"/>
              </a:spcBef>
              <a:spcAft>
                <a:spcPct val="0"/>
              </a:spcAft>
              <a:buClrTx/>
              <a:buSzTx/>
              <a:buFont typeface="+mj-lt"/>
              <a:buAutoNum type="arabicPeriod"/>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pitchFamily="34" charset="0"/>
                <a:ea typeface="+mn-ea"/>
                <a:cs typeface="Arial" pitchFamily="34" charset="0"/>
              </a:rPr>
              <a:t>NET ASSETS/EQUITY</a:t>
            </a:r>
          </a:p>
        </p:txBody>
      </p:sp>
      <p:sp>
        <p:nvSpPr>
          <p:cNvPr id="9" name="Rectangle 8"/>
          <p:cNvSpPr/>
          <p:nvPr/>
        </p:nvSpPr>
        <p:spPr>
          <a:xfrm>
            <a:off x="230024" y="4928776"/>
            <a:ext cx="8157620" cy="3810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Additional items relevant to understanding statements </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TextBox 10"/>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Financial Statements</a:t>
            </a:r>
          </a:p>
        </p:txBody>
      </p:sp>
    </p:spTree>
    <p:extLst>
      <p:ext uri="{BB962C8B-B14F-4D97-AF65-F5344CB8AC3E}">
        <p14:creationId xmlns:p14="http://schemas.microsoft.com/office/powerpoint/2010/main" val="23603462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B4F67D-5281-48D2-B176-547A11D26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C1D23B-2491-4E49-B1B9-9B5607A8ADAF}">
  <ds:schemaRefs>
    <ds:schemaRef ds:uri="http://schemas.microsoft.com/sharepoint/v3/contenttype/forms"/>
  </ds:schemaRefs>
</ds:datastoreItem>
</file>

<file path=customXml/itemProps3.xml><?xml version="1.0" encoding="utf-8"?>
<ds:datastoreItem xmlns:ds="http://schemas.openxmlformats.org/officeDocument/2006/customXml" ds:itemID="{9DA3A979-9E90-46D7-9A8D-E3E3FA4436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670</TotalTime>
  <Words>1902</Words>
  <Application>Microsoft Office PowerPoint</Application>
  <PresentationFormat>On-screen Show (4:3)</PresentationFormat>
  <Paragraphs>221</Paragraphs>
  <Slides>21</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35</cp:revision>
  <dcterms:created xsi:type="dcterms:W3CDTF">2014-09-10T19:10:10Z</dcterms:created>
  <dcterms:modified xsi:type="dcterms:W3CDTF">2020-10-21T18:40:24Z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