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sldIdLst>
    <p:sldId id="258" r:id="rId5"/>
    <p:sldId id="274" r:id="rId6"/>
    <p:sldId id="257" r:id="rId7"/>
    <p:sldId id="259" r:id="rId8"/>
    <p:sldId id="260" r:id="rId9"/>
    <p:sldId id="276" r:id="rId10"/>
    <p:sldId id="261" r:id="rId11"/>
    <p:sldId id="262" r:id="rId12"/>
    <p:sldId id="263" r:id="rId13"/>
    <p:sldId id="264" r:id="rId14"/>
    <p:sldId id="265" r:id="rId15"/>
    <p:sldId id="267" r:id="rId16"/>
    <p:sldId id="275"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46" autoAdjust="0"/>
    <p:restoredTop sz="74678" autoAdjust="0"/>
  </p:normalViewPr>
  <p:slideViewPr>
    <p:cSldViewPr snapToGrid="0" snapToObjects="1">
      <p:cViewPr varScale="1">
        <p:scale>
          <a:sx n="68" d="100"/>
          <a:sy n="68" d="100"/>
        </p:scale>
        <p:origin x="1838" y="3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zmin Jackson" userId="f572b969-e4f5-4724-882f-3c5f18082039" providerId="ADAL" clId="{1D30F470-BBF2-47DC-A999-82C0C5352949}"/>
    <pc:docChg chg="modSld">
      <pc:chgData name="Jazmin Jackson" userId="f572b969-e4f5-4724-882f-3c5f18082039" providerId="ADAL" clId="{1D30F470-BBF2-47DC-A999-82C0C5352949}" dt="2020-10-16T20:38:34.924" v="2" actId="14100"/>
      <pc:docMkLst>
        <pc:docMk/>
      </pc:docMkLst>
      <pc:sldChg chg="modSp mod">
        <pc:chgData name="Jazmin Jackson" userId="f572b969-e4f5-4724-882f-3c5f18082039" providerId="ADAL" clId="{1D30F470-BBF2-47DC-A999-82C0C5352949}" dt="2020-10-16T20:38:34.924" v="2" actId="14100"/>
        <pc:sldMkLst>
          <pc:docMk/>
          <pc:sldMk cId="4120575675" sldId="258"/>
        </pc:sldMkLst>
        <pc:picChg chg="mod">
          <ac:chgData name="Jazmin Jackson" userId="f572b969-e4f5-4724-882f-3c5f18082039" providerId="ADAL" clId="{1D30F470-BBF2-47DC-A999-82C0C5352949}" dt="2020-10-16T20:38:34.924" v="2" actId="14100"/>
          <ac:picMkLst>
            <pc:docMk/>
            <pc:sldMk cId="4120575675" sldId="258"/>
            <ac:picMk id="5" creationId="{00000000-0000-0000-0000-000000000000}"/>
          </ac:picMkLst>
        </pc:picChg>
      </pc:sldChg>
    </pc:docChg>
  </pc:docChgLst>
  <pc:docChgLst>
    <pc:chgData name="Paul Mason" userId="a428ece4f01b0f60" providerId="LiveId" clId="{AD89BC23-B894-4755-AE14-736B2042A9F3}"/>
    <pc:docChg chg="undo custSel addSld modSld">
      <pc:chgData name="Paul Mason" userId="a428ece4f01b0f60" providerId="LiveId" clId="{AD89BC23-B894-4755-AE14-736B2042A9F3}" dt="2020-09-16T21:50:04.761" v="60" actId="20577"/>
      <pc:docMkLst>
        <pc:docMk/>
      </pc:docMkLst>
      <pc:sldChg chg="modSp mod modNotesTx">
        <pc:chgData name="Paul Mason" userId="a428ece4f01b0f60" providerId="LiveId" clId="{AD89BC23-B894-4755-AE14-736B2042A9F3}" dt="2020-09-16T20:47:05.516" v="24" actId="20577"/>
        <pc:sldMkLst>
          <pc:docMk/>
          <pc:sldMk cId="908644750" sldId="260"/>
        </pc:sldMkLst>
        <pc:spChg chg="mod">
          <ac:chgData name="Paul Mason" userId="a428ece4f01b0f60" providerId="LiveId" clId="{AD89BC23-B894-4755-AE14-736B2042A9F3}" dt="2020-09-16T20:46:37.783" v="3" actId="20577"/>
          <ac:spMkLst>
            <pc:docMk/>
            <pc:sldMk cId="908644750" sldId="260"/>
            <ac:spMk id="7" creationId="{00000000-0000-0000-0000-000000000000}"/>
          </ac:spMkLst>
        </pc:spChg>
      </pc:sldChg>
      <pc:sldChg chg="modSp mod">
        <pc:chgData name="Paul Mason" userId="a428ece4f01b0f60" providerId="LiveId" clId="{AD89BC23-B894-4755-AE14-736B2042A9F3}" dt="2020-09-16T21:00:23.297" v="44" actId="20577"/>
        <pc:sldMkLst>
          <pc:docMk/>
          <pc:sldMk cId="2574028492" sldId="261"/>
        </pc:sldMkLst>
        <pc:spChg chg="mod">
          <ac:chgData name="Paul Mason" userId="a428ece4f01b0f60" providerId="LiveId" clId="{AD89BC23-B894-4755-AE14-736B2042A9F3}" dt="2020-09-16T21:00:23.297" v="44" actId="20577"/>
          <ac:spMkLst>
            <pc:docMk/>
            <pc:sldMk cId="2574028492" sldId="261"/>
            <ac:spMk id="7" creationId="{00000000-0000-0000-0000-000000000000}"/>
          </ac:spMkLst>
        </pc:spChg>
      </pc:sldChg>
      <pc:sldChg chg="modSp mod">
        <pc:chgData name="Paul Mason" userId="a428ece4f01b0f60" providerId="LiveId" clId="{AD89BC23-B894-4755-AE14-736B2042A9F3}" dt="2020-09-16T21:34:56.266" v="54" actId="20577"/>
        <pc:sldMkLst>
          <pc:docMk/>
          <pc:sldMk cId="3125686507" sldId="265"/>
        </pc:sldMkLst>
        <pc:spChg chg="mod">
          <ac:chgData name="Paul Mason" userId="a428ece4f01b0f60" providerId="LiveId" clId="{AD89BC23-B894-4755-AE14-736B2042A9F3}" dt="2020-09-16T21:34:56.266" v="54" actId="20577"/>
          <ac:spMkLst>
            <pc:docMk/>
            <pc:sldMk cId="3125686507" sldId="265"/>
            <ac:spMk id="7" creationId="{00000000-0000-0000-0000-000000000000}"/>
          </ac:spMkLst>
        </pc:spChg>
      </pc:sldChg>
      <pc:sldChg chg="modSp mod">
        <pc:chgData name="Paul Mason" userId="a428ece4f01b0f60" providerId="LiveId" clId="{AD89BC23-B894-4755-AE14-736B2042A9F3}" dt="2020-09-16T21:50:04.761" v="60" actId="20577"/>
        <pc:sldMkLst>
          <pc:docMk/>
          <pc:sldMk cId="2882355790" sldId="267"/>
        </pc:sldMkLst>
        <pc:spChg chg="mod">
          <ac:chgData name="Paul Mason" userId="a428ece4f01b0f60" providerId="LiveId" clId="{AD89BC23-B894-4755-AE14-736B2042A9F3}" dt="2020-09-16T21:50:04.761" v="60" actId="20577"/>
          <ac:spMkLst>
            <pc:docMk/>
            <pc:sldMk cId="2882355790" sldId="267"/>
            <ac:spMk id="7" creationId="{00000000-0000-0000-0000-000000000000}"/>
          </ac:spMkLst>
        </pc:spChg>
      </pc:sldChg>
      <pc:sldChg chg="modSp add mod modNotesTx">
        <pc:chgData name="Paul Mason" userId="a428ece4f01b0f60" providerId="LiveId" clId="{AD89BC23-B894-4755-AE14-736B2042A9F3}" dt="2020-09-16T20:47:21.727" v="38" actId="20577"/>
        <pc:sldMkLst>
          <pc:docMk/>
          <pc:sldMk cId="1615179197" sldId="276"/>
        </pc:sldMkLst>
        <pc:spChg chg="mod">
          <ac:chgData name="Paul Mason" userId="a428ece4f01b0f60" providerId="LiveId" clId="{AD89BC23-B894-4755-AE14-736B2042A9F3}" dt="2020-09-16T20:46:44.104" v="4" actId="6549"/>
          <ac:spMkLst>
            <pc:docMk/>
            <pc:sldMk cId="1615179197" sldId="276"/>
            <ac:spMk id="7" creationId="{00000000-0000-0000-0000-000000000000}"/>
          </ac:spMkLst>
        </pc:spChg>
      </pc:sldChg>
    </pc:docChg>
  </pc:docChgLst>
  <pc:docChgLst>
    <pc:chgData name="Paul Mason" userId="a428ece4f01b0f60" providerId="LiveId" clId="{241F7B54-FA08-4F56-A3AB-9811B82B1A84}"/>
    <pc:docChg chg="custSel modSld">
      <pc:chgData name="Paul Mason" userId="a428ece4f01b0f60" providerId="LiveId" clId="{241F7B54-FA08-4F56-A3AB-9811B82B1A84}" dt="2020-07-03T22:00:38.367" v="2310" actId="6549"/>
      <pc:docMkLst>
        <pc:docMk/>
      </pc:docMkLst>
      <pc:sldChg chg="modSp mod modNotesTx">
        <pc:chgData name="Paul Mason" userId="a428ece4f01b0f60" providerId="LiveId" clId="{241F7B54-FA08-4F56-A3AB-9811B82B1A84}" dt="2020-07-03T20:54:25.785" v="201" actId="20577"/>
        <pc:sldMkLst>
          <pc:docMk/>
          <pc:sldMk cId="4120575675" sldId="258"/>
        </pc:sldMkLst>
        <pc:spChg chg="mod">
          <ac:chgData name="Paul Mason" userId="a428ece4f01b0f60" providerId="LiveId" clId="{241F7B54-FA08-4F56-A3AB-9811B82B1A84}" dt="2020-07-03T20:07:11.301" v="0" actId="20577"/>
          <ac:spMkLst>
            <pc:docMk/>
            <pc:sldMk cId="4120575675" sldId="258"/>
            <ac:spMk id="4" creationId="{00000000-0000-0000-0000-000000000000}"/>
          </ac:spMkLst>
        </pc:spChg>
      </pc:sldChg>
      <pc:sldChg chg="modNotesTx">
        <pc:chgData name="Paul Mason" userId="a428ece4f01b0f60" providerId="LiveId" clId="{241F7B54-FA08-4F56-A3AB-9811B82B1A84}" dt="2020-07-03T21:05:10.323" v="1034" actId="20577"/>
        <pc:sldMkLst>
          <pc:docMk/>
          <pc:sldMk cId="975841315" sldId="259"/>
        </pc:sldMkLst>
      </pc:sldChg>
      <pc:sldChg chg="modNotesTx">
        <pc:chgData name="Paul Mason" userId="a428ece4f01b0f60" providerId="LiveId" clId="{241F7B54-FA08-4F56-A3AB-9811B82B1A84}" dt="2020-07-03T21:20:53.944" v="1201" actId="20577"/>
        <pc:sldMkLst>
          <pc:docMk/>
          <pc:sldMk cId="908644750" sldId="260"/>
        </pc:sldMkLst>
      </pc:sldChg>
      <pc:sldChg chg="modSp mod modNotesTx">
        <pc:chgData name="Paul Mason" userId="a428ece4f01b0f60" providerId="LiveId" clId="{241F7B54-FA08-4F56-A3AB-9811B82B1A84}" dt="2020-07-03T21:29:13.799" v="1509" actId="20577"/>
        <pc:sldMkLst>
          <pc:docMk/>
          <pc:sldMk cId="2574028492" sldId="261"/>
        </pc:sldMkLst>
        <pc:spChg chg="mod">
          <ac:chgData name="Paul Mason" userId="a428ece4f01b0f60" providerId="LiveId" clId="{241F7B54-FA08-4F56-A3AB-9811B82B1A84}" dt="2020-07-03T21:29:13.799" v="1509" actId="20577"/>
          <ac:spMkLst>
            <pc:docMk/>
            <pc:sldMk cId="2574028492" sldId="261"/>
            <ac:spMk id="7" creationId="{00000000-0000-0000-0000-000000000000}"/>
          </ac:spMkLst>
        </pc:spChg>
      </pc:sldChg>
      <pc:sldChg chg="modNotesTx">
        <pc:chgData name="Paul Mason" userId="a428ece4f01b0f60" providerId="LiveId" clId="{241F7B54-FA08-4F56-A3AB-9811B82B1A84}" dt="2020-07-03T21:35:11.152" v="2306" actId="20577"/>
        <pc:sldMkLst>
          <pc:docMk/>
          <pc:sldMk cId="2613437586" sldId="262"/>
        </pc:sldMkLst>
      </pc:sldChg>
      <pc:sldChg chg="modSp mod">
        <pc:chgData name="Paul Mason" userId="a428ece4f01b0f60" providerId="LiveId" clId="{241F7B54-FA08-4F56-A3AB-9811B82B1A84}" dt="2020-07-03T22:00:38.367" v="2310" actId="6549"/>
        <pc:sldMkLst>
          <pc:docMk/>
          <pc:sldMk cId="2882355790" sldId="267"/>
        </pc:sldMkLst>
        <pc:spChg chg="mod">
          <ac:chgData name="Paul Mason" userId="a428ece4f01b0f60" providerId="LiveId" clId="{241F7B54-FA08-4F56-A3AB-9811B82B1A84}" dt="2020-07-03T22:00:38.367" v="2310" actId="6549"/>
          <ac:spMkLst>
            <pc:docMk/>
            <pc:sldMk cId="2882355790" sldId="267"/>
            <ac:spMk id="7" creationId="{00000000-0000-0000-0000-000000000000}"/>
          </ac:spMkLst>
        </pc:spChg>
      </pc:sldChg>
    </pc:docChg>
  </pc:docChgLst>
  <pc:docChgLst>
    <pc:chgData name="Laura Leka" userId="3c7b6d49-5262-4131-8ab9-4538781ea16d" providerId="ADAL" clId="{D7725DDD-A47D-4B40-A842-B8EE205FFBF2}"/>
    <pc:docChg chg="custSel modSld">
      <pc:chgData name="Laura Leka" userId="3c7b6d49-5262-4131-8ab9-4538781ea16d" providerId="ADAL" clId="{D7725DDD-A47D-4B40-A842-B8EE205FFBF2}" dt="2020-10-21T18:51:59.607" v="21" actId="5793"/>
      <pc:docMkLst>
        <pc:docMk/>
      </pc:docMkLst>
      <pc:sldChg chg="modSp">
        <pc:chgData name="Laura Leka" userId="3c7b6d49-5262-4131-8ab9-4538781ea16d" providerId="ADAL" clId="{D7725DDD-A47D-4B40-A842-B8EE205FFBF2}" dt="2020-10-21T18:50:53.172" v="0" actId="20577"/>
        <pc:sldMkLst>
          <pc:docMk/>
          <pc:sldMk cId="1441733616" sldId="257"/>
        </pc:sldMkLst>
        <pc:spChg chg="mod">
          <ac:chgData name="Laura Leka" userId="3c7b6d49-5262-4131-8ab9-4538781ea16d" providerId="ADAL" clId="{D7725DDD-A47D-4B40-A842-B8EE205FFBF2}" dt="2020-10-21T18:50:53.172" v="0" actId="20577"/>
          <ac:spMkLst>
            <pc:docMk/>
            <pc:sldMk cId="1441733616" sldId="257"/>
            <ac:spMk id="7" creationId="{00000000-0000-0000-0000-000000000000}"/>
          </ac:spMkLst>
        </pc:spChg>
      </pc:sldChg>
      <pc:sldChg chg="modNotesTx">
        <pc:chgData name="Laura Leka" userId="3c7b6d49-5262-4131-8ab9-4538781ea16d" providerId="ADAL" clId="{D7725DDD-A47D-4B40-A842-B8EE205FFBF2}" dt="2020-10-21T18:51:59.607" v="21" actId="5793"/>
        <pc:sldMkLst>
          <pc:docMk/>
          <pc:sldMk cId="2574028492" sldId="26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604400-82C7-4974-A286-84C6F4E5A155}" type="datetimeFigureOut">
              <a:rPr lang="en-GB" smtClean="0"/>
              <a:t>21/10/2020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A37774-5E61-4118-8011-1BE3E348837A}" type="slidenum">
              <a:rPr lang="en-GB" smtClean="0"/>
              <a:t>‹#›</a:t>
            </a:fld>
            <a:endParaRPr lang="en-GB"/>
          </a:p>
        </p:txBody>
      </p:sp>
    </p:spTree>
    <p:extLst>
      <p:ext uri="{BB962C8B-B14F-4D97-AF65-F5344CB8AC3E}">
        <p14:creationId xmlns:p14="http://schemas.microsoft.com/office/powerpoint/2010/main" val="618201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IPSAS 2 is based on IAS 7. If participants are familiar with IFRS, consider highlighting this fact.</a:t>
            </a:r>
          </a:p>
        </p:txBody>
      </p:sp>
      <p:sp>
        <p:nvSpPr>
          <p:cNvPr id="4" name="Slide Number Placeholder 3"/>
          <p:cNvSpPr>
            <a:spLocks noGrp="1"/>
          </p:cNvSpPr>
          <p:nvPr>
            <p:ph type="sldNum" sz="quarter" idx="5"/>
          </p:nvPr>
        </p:nvSpPr>
        <p:spPr/>
        <p:txBody>
          <a:bodyPr/>
          <a:lstStyle/>
          <a:p>
            <a:fld id="{9CA37774-5E61-4118-8011-1BE3E348837A}" type="slidenum">
              <a:rPr lang="en-GB" smtClean="0"/>
              <a:t>1</a:t>
            </a:fld>
            <a:endParaRPr lang="en-GB"/>
          </a:p>
        </p:txBody>
      </p:sp>
    </p:spTree>
    <p:extLst>
      <p:ext uri="{BB962C8B-B14F-4D97-AF65-F5344CB8AC3E}">
        <p14:creationId xmlns:p14="http://schemas.microsoft.com/office/powerpoint/2010/main" val="1835424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Cash equivalents are an important element of cash flow statements. Participants who are familiar with IAS 7 will be aware of cash equivalents. Cash equivalents are also used in the Cash Basis IPSAS, so participants who are familiar with that Standard should also be aware of cash equivalents. However, for participants who only have experience of other cash accounting frameworks, this may be a new concept. Consider a show of hands (or a poll online) to see how many participants are aware of cash equivalents. I the number is small, consider a discussion (chat or break-out room online).</a:t>
            </a:r>
          </a:p>
          <a:p>
            <a:endParaRPr lang="en-GB" dirty="0"/>
          </a:p>
          <a:p>
            <a:r>
              <a:rPr lang="en-GB" dirty="0"/>
              <a:t>There are discussion points on the next slide.</a:t>
            </a:r>
          </a:p>
          <a:p>
            <a:endParaRPr lang="en-GB" dirty="0"/>
          </a:p>
        </p:txBody>
      </p:sp>
      <p:sp>
        <p:nvSpPr>
          <p:cNvPr id="4" name="Slide Number Placeholder 3"/>
          <p:cNvSpPr>
            <a:spLocks noGrp="1"/>
          </p:cNvSpPr>
          <p:nvPr>
            <p:ph type="sldNum" sz="quarter" idx="5"/>
          </p:nvPr>
        </p:nvSpPr>
        <p:spPr/>
        <p:txBody>
          <a:bodyPr/>
          <a:lstStyle/>
          <a:p>
            <a:fld id="{9CA37774-5E61-4118-8011-1BE3E348837A}" type="slidenum">
              <a:rPr lang="en-GB" smtClean="0"/>
              <a:t>4</a:t>
            </a:fld>
            <a:endParaRPr lang="en-GB"/>
          </a:p>
        </p:txBody>
      </p:sp>
    </p:spTree>
    <p:extLst>
      <p:ext uri="{BB962C8B-B14F-4D97-AF65-F5344CB8AC3E}">
        <p14:creationId xmlns:p14="http://schemas.microsoft.com/office/powerpoint/2010/main" val="4244709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Consider a discussion on these scenarios (using chat or break-out rooms if delivering the training online).</a:t>
            </a:r>
          </a:p>
          <a:p>
            <a:endParaRPr lang="en-GB" dirty="0"/>
          </a:p>
          <a:p>
            <a:r>
              <a:rPr lang="en-GB" dirty="0"/>
              <a:t>Answer:</a:t>
            </a:r>
          </a:p>
          <a:p>
            <a:r>
              <a:rPr lang="en-GB" dirty="0"/>
              <a:t>The investment is a cash equivalent. It is short term (maturity date within two months of purchase date), highly liquid (traded in active market), readily converted to a known amount of cash (capital plus interest at maturity or at market value if sold before maturity) and subject to an insignificant risk of changes in value (government bond with fixed interest rate close to maturity unlikely to fluctuate significantly in value).</a:t>
            </a:r>
          </a:p>
          <a:p>
            <a:endParaRPr lang="en-GB" dirty="0"/>
          </a:p>
          <a:p>
            <a:endParaRPr lang="en-GB" dirty="0"/>
          </a:p>
        </p:txBody>
      </p:sp>
      <p:sp>
        <p:nvSpPr>
          <p:cNvPr id="4" name="Slide Number Placeholder 3"/>
          <p:cNvSpPr>
            <a:spLocks noGrp="1"/>
          </p:cNvSpPr>
          <p:nvPr>
            <p:ph type="sldNum" sz="quarter" idx="5"/>
          </p:nvPr>
        </p:nvSpPr>
        <p:spPr/>
        <p:txBody>
          <a:bodyPr/>
          <a:lstStyle/>
          <a:p>
            <a:fld id="{9CA37774-5E61-4118-8011-1BE3E348837A}" type="slidenum">
              <a:rPr lang="en-GB" smtClean="0"/>
              <a:t>5</a:t>
            </a:fld>
            <a:endParaRPr lang="en-GB"/>
          </a:p>
        </p:txBody>
      </p:sp>
    </p:spTree>
    <p:extLst>
      <p:ext uri="{BB962C8B-B14F-4D97-AF65-F5344CB8AC3E}">
        <p14:creationId xmlns:p14="http://schemas.microsoft.com/office/powerpoint/2010/main" val="2319722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Consider a discussion on these scenarios (using chat or break-out rooms if delivering the training online).</a:t>
            </a:r>
          </a:p>
          <a:p>
            <a:endParaRPr lang="en-GB" dirty="0"/>
          </a:p>
          <a:p>
            <a:r>
              <a:rPr lang="en-GB" dirty="0"/>
              <a:t>Answer:</a:t>
            </a:r>
          </a:p>
          <a:p>
            <a:r>
              <a:rPr lang="en-GB" dirty="0"/>
              <a:t>The bank overdraft is a cash equivalent. It is repayable on demand and forms an integral part of the entity’s cash management.</a:t>
            </a:r>
          </a:p>
          <a:p>
            <a:endParaRPr lang="en-GB" dirty="0"/>
          </a:p>
          <a:p>
            <a:endParaRPr lang="en-GB" dirty="0"/>
          </a:p>
        </p:txBody>
      </p:sp>
      <p:sp>
        <p:nvSpPr>
          <p:cNvPr id="4" name="Slide Number Placeholder 3"/>
          <p:cNvSpPr>
            <a:spLocks noGrp="1"/>
          </p:cNvSpPr>
          <p:nvPr>
            <p:ph type="sldNum" sz="quarter" idx="5"/>
          </p:nvPr>
        </p:nvSpPr>
        <p:spPr/>
        <p:txBody>
          <a:bodyPr/>
          <a:lstStyle/>
          <a:p>
            <a:fld id="{9CA37774-5E61-4118-8011-1BE3E348837A}" type="slidenum">
              <a:rPr lang="en-GB" smtClean="0"/>
              <a:t>6</a:t>
            </a:fld>
            <a:endParaRPr lang="en-GB"/>
          </a:p>
        </p:txBody>
      </p:sp>
    </p:spTree>
    <p:extLst>
      <p:ext uri="{BB962C8B-B14F-4D97-AF65-F5344CB8AC3E}">
        <p14:creationId xmlns:p14="http://schemas.microsoft.com/office/powerpoint/2010/main" val="1252348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Further examples of operation activities, investing activities and financing activities are included in the </a:t>
            </a:r>
            <a:r>
              <a:rPr lang="en-GB"/>
              <a:t>Presentation module (pages 23 – 24).</a:t>
            </a:r>
            <a:endParaRPr lang="en-GB" dirty="0"/>
          </a:p>
          <a:p>
            <a:endParaRPr lang="en-GB" dirty="0"/>
          </a:p>
          <a:p>
            <a:r>
              <a:rPr lang="en-GB" dirty="0"/>
              <a:t>Consider adding a poll / show of hands to see if participants can classify cash flows appropriately.</a:t>
            </a:r>
          </a:p>
        </p:txBody>
      </p:sp>
      <p:sp>
        <p:nvSpPr>
          <p:cNvPr id="4" name="Slide Number Placeholder 3"/>
          <p:cNvSpPr>
            <a:spLocks noGrp="1"/>
          </p:cNvSpPr>
          <p:nvPr>
            <p:ph type="sldNum" sz="quarter" idx="5"/>
          </p:nvPr>
        </p:nvSpPr>
        <p:spPr/>
        <p:txBody>
          <a:bodyPr/>
          <a:lstStyle/>
          <a:p>
            <a:fld id="{9CA37774-5E61-4118-8011-1BE3E348837A}" type="slidenum">
              <a:rPr lang="en-GB" smtClean="0"/>
              <a:t>7</a:t>
            </a:fld>
            <a:endParaRPr lang="en-GB"/>
          </a:p>
        </p:txBody>
      </p:sp>
    </p:spTree>
    <p:extLst>
      <p:ext uri="{BB962C8B-B14F-4D97-AF65-F5344CB8AC3E}">
        <p14:creationId xmlns:p14="http://schemas.microsoft.com/office/powerpoint/2010/main" val="958220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IPSAS notes that the use of the direct method is preferred, as this provides more useful information for users. However, systems need to be in place to identify cash flows separately from accrual entries, and many entities use the indirect method for simplicity. Entities that have previously used cash accounting may have the cash recording systems needed to use the direct method.</a:t>
            </a:r>
          </a:p>
          <a:p>
            <a:endParaRPr lang="en-GB" dirty="0"/>
          </a:p>
          <a:p>
            <a:r>
              <a:rPr lang="en-GB" dirty="0"/>
              <a:t>Consider a discussion with participants about which approach their organization is using or is planning to use. If the training is being delivered online, this would be suitable for a poll or chat (if discussing reasons).</a:t>
            </a:r>
          </a:p>
        </p:txBody>
      </p:sp>
      <p:sp>
        <p:nvSpPr>
          <p:cNvPr id="4" name="Slide Number Placeholder 3"/>
          <p:cNvSpPr>
            <a:spLocks noGrp="1"/>
          </p:cNvSpPr>
          <p:nvPr>
            <p:ph type="sldNum" sz="quarter" idx="5"/>
          </p:nvPr>
        </p:nvSpPr>
        <p:spPr/>
        <p:txBody>
          <a:bodyPr/>
          <a:lstStyle/>
          <a:p>
            <a:fld id="{9CA37774-5E61-4118-8011-1BE3E348837A}" type="slidenum">
              <a:rPr lang="en-GB" smtClean="0"/>
              <a:t>8</a:t>
            </a:fld>
            <a:endParaRPr lang="en-GB"/>
          </a:p>
        </p:txBody>
      </p:sp>
    </p:spTree>
    <p:extLst>
      <p:ext uri="{BB962C8B-B14F-4D97-AF65-F5344CB8AC3E}">
        <p14:creationId xmlns:p14="http://schemas.microsoft.com/office/powerpoint/2010/main" val="1421947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7 - Presentation2.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27981" y="2713637"/>
            <a:ext cx="11964037" cy="8972326"/>
          </a:xfrm>
          <a:prstGeom prst="rect">
            <a:avLst/>
          </a:prstGeom>
        </p:spPr>
      </p:pic>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a:stretch/>
        </p:blipFill>
        <p:spPr>
          <a:xfrm>
            <a:off x="1" y="-2552095"/>
            <a:ext cx="9144000" cy="6675901"/>
          </a:xfrm>
          <a:prstGeom prst="rect">
            <a:avLst/>
          </a:prstGeom>
        </p:spPr>
      </p:pic>
      <p:pic>
        <p:nvPicPr>
          <p:cNvPr id="2" name="Picture 1" descr="7 - Presentati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6797" y="1722260"/>
            <a:ext cx="11770641" cy="8827291"/>
          </a:xfrm>
          <a:prstGeom prst="rect">
            <a:avLst/>
          </a:prstGeom>
        </p:spPr>
      </p:pic>
      <p:sp>
        <p:nvSpPr>
          <p:cNvPr id="4" name="Text Placeholder 2"/>
          <p:cNvSpPr txBox="1">
            <a:spLocks/>
          </p:cNvSpPr>
          <p:nvPr/>
        </p:nvSpPr>
        <p:spPr>
          <a:xfrm>
            <a:off x="800099" y="4036836"/>
            <a:ext cx="7153719" cy="209726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b="1" dirty="0">
                <a:latin typeface="Arial" panose="020B0604020202020204" pitchFamily="34" charset="0"/>
                <a:cs typeface="Arial" panose="020B0604020202020204" pitchFamily="34" charset="0"/>
              </a:rPr>
              <a:t>Cash Flow Statement</a:t>
            </a:r>
          </a:p>
          <a:p>
            <a:pPr algn="l"/>
            <a:r>
              <a:rPr lang="en-US" b="1" dirty="0">
                <a:latin typeface="Arial" panose="020B0604020202020204" pitchFamily="34" charset="0"/>
                <a:cs typeface="Arial" panose="020B0604020202020204" pitchFamily="34" charset="0"/>
              </a:rPr>
              <a:t>IPSAS</a:t>
            </a:r>
            <a:r>
              <a:rPr lang="en-US" b="1" baseline="30000"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2</a:t>
            </a:r>
          </a:p>
          <a:p>
            <a:pPr algn="l"/>
            <a:endParaRPr lang="en-US" sz="1250" dirty="0"/>
          </a:p>
        </p:txBody>
      </p:sp>
    </p:spTree>
    <p:extLst>
      <p:ext uri="{BB962C8B-B14F-4D97-AF65-F5344CB8AC3E}">
        <p14:creationId xmlns:p14="http://schemas.microsoft.com/office/powerpoint/2010/main" val="4120575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Cash Flow Statement</a:t>
            </a:r>
          </a:p>
        </p:txBody>
      </p:sp>
      <p:sp>
        <p:nvSpPr>
          <p:cNvPr id="10" name="Title 1"/>
          <p:cNvSpPr txBox="1">
            <a:spLocks/>
          </p:cNvSpPr>
          <p:nvPr/>
        </p:nvSpPr>
        <p:spPr bwMode="auto">
          <a:xfrm>
            <a:off x="454377" y="0"/>
            <a:ext cx="8305800" cy="1447800"/>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rmAutofit fontScale="97500"/>
            <a:scene3d>
              <a:camera prst="orthographicFront"/>
              <a:lightRig rig="freezing" dir="t">
                <a:rot lat="0" lon="0" rev="5640000"/>
              </a:lightRig>
            </a:scene3d>
            <a:sp3d prstMaterial="flat">
              <a:contourClr>
                <a:schemeClr val="tx2"/>
              </a:contourClr>
            </a:sp3d>
          </a:bodyPr>
          <a:lstStyle>
            <a:lvl1pPr algn="l" rtl="0" eaLnBrk="1" fontAlgn="base" hangingPunct="1">
              <a:spcBef>
                <a:spcPct val="0"/>
              </a:spcBef>
              <a:spcAft>
                <a:spcPct val="0"/>
              </a:spcAft>
              <a:buNone/>
              <a:defRPr sz="5000" b="0">
                <a:ln>
                  <a:noFill/>
                </a:ln>
                <a:solidFill>
                  <a:schemeClr val="tx2"/>
                </a:solidFill>
                <a:effectLst/>
                <a:latin typeface="+mj-lt"/>
                <a:ea typeface="+mj-ea"/>
                <a:cs typeface="+mj-cs"/>
              </a:defRPr>
            </a:lvl1pPr>
            <a:lvl2pPr algn="l" rtl="0" eaLnBrk="1" fontAlgn="base" hangingPunct="1">
              <a:spcBef>
                <a:spcPct val="0"/>
              </a:spcBef>
              <a:spcAft>
                <a:spcPct val="0"/>
              </a:spcAft>
              <a:defRPr sz="2400" b="1">
                <a:solidFill>
                  <a:schemeClr val="bg1"/>
                </a:solidFill>
                <a:latin typeface="Arial" charset="0"/>
                <a:ea typeface="ＭＳ Ｐゴシック" charset="0"/>
                <a:cs typeface="ＭＳ Ｐゴシック" charset="0"/>
              </a:defRPr>
            </a:lvl2pPr>
            <a:lvl3pPr algn="l" rtl="0" eaLnBrk="1" fontAlgn="base" hangingPunct="1">
              <a:spcBef>
                <a:spcPct val="0"/>
              </a:spcBef>
              <a:spcAft>
                <a:spcPct val="0"/>
              </a:spcAft>
              <a:defRPr sz="2400" b="1">
                <a:solidFill>
                  <a:schemeClr val="bg1"/>
                </a:solidFill>
                <a:latin typeface="Arial" charset="0"/>
                <a:ea typeface="ＭＳ Ｐゴシック" charset="0"/>
                <a:cs typeface="ＭＳ Ｐゴシック" charset="0"/>
              </a:defRPr>
            </a:lvl3pPr>
            <a:lvl4pPr algn="l" rtl="0" eaLnBrk="1" fontAlgn="base" hangingPunct="1">
              <a:spcBef>
                <a:spcPct val="0"/>
              </a:spcBef>
              <a:spcAft>
                <a:spcPct val="0"/>
              </a:spcAft>
              <a:defRPr sz="2400" b="1">
                <a:solidFill>
                  <a:schemeClr val="bg1"/>
                </a:solidFill>
                <a:latin typeface="Arial" charset="0"/>
                <a:ea typeface="ＭＳ Ｐゴシック" charset="0"/>
                <a:cs typeface="ＭＳ Ｐゴシック" charset="0"/>
              </a:defRPr>
            </a:lvl4pPr>
            <a:lvl5pPr algn="l" rtl="0" eaLnBrk="1" fontAlgn="base" hangingPunct="1">
              <a:spcBef>
                <a:spcPct val="0"/>
              </a:spcBef>
              <a:spcAft>
                <a:spcPct val="0"/>
              </a:spcAft>
              <a:defRPr sz="2400" b="1">
                <a:solidFill>
                  <a:schemeClr val="bg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0" cap="none" spc="0" normalizeH="0" baseline="0" noProof="0" dirty="0">
                <a:ln>
                  <a:noFill/>
                </a:ln>
                <a:solidFill>
                  <a:srgbClr val="000000"/>
                </a:solidFill>
                <a:effectLst/>
                <a:uLnTx/>
                <a:uFillTx/>
                <a:latin typeface="Arial" pitchFamily="34" charset="0"/>
                <a:ea typeface="+mj-ea"/>
                <a:cs typeface="Arial" pitchFamily="34" charset="0"/>
              </a:rPr>
              <a:t>Public Sector Entity</a:t>
            </a:r>
            <a:br>
              <a:rPr kumimoji="0" lang="en-US" sz="2200" b="0" i="0" u="none" strike="noStrike" kern="0" cap="none" spc="0" normalizeH="0" baseline="0" noProof="0" dirty="0">
                <a:ln>
                  <a:noFill/>
                </a:ln>
                <a:solidFill>
                  <a:srgbClr val="000000"/>
                </a:solidFill>
                <a:effectLst/>
                <a:uLnTx/>
                <a:uFillTx/>
                <a:latin typeface="Arial" pitchFamily="34" charset="0"/>
                <a:ea typeface="+mj-ea"/>
                <a:cs typeface="Arial" pitchFamily="34" charset="0"/>
              </a:rPr>
            </a:br>
            <a:r>
              <a:rPr kumimoji="0" lang="en-US" sz="2200" b="0" i="0" u="none" strike="noStrike" kern="0" cap="none" spc="0" normalizeH="0" baseline="0" noProof="0" dirty="0">
                <a:ln>
                  <a:noFill/>
                </a:ln>
                <a:solidFill>
                  <a:srgbClr val="000000"/>
                </a:solidFill>
                <a:effectLst/>
                <a:uLnTx/>
                <a:uFillTx/>
                <a:latin typeface="Arial" pitchFamily="34" charset="0"/>
                <a:ea typeface="+mj-ea"/>
                <a:cs typeface="Arial" pitchFamily="34" charset="0"/>
              </a:rPr>
              <a:t>Consolidated Statement of Cash Flows (Indirect Method)</a:t>
            </a:r>
            <a:br>
              <a:rPr kumimoji="0" lang="en-US" sz="2200" b="0" i="0" u="none" strike="noStrike" kern="0" cap="none" spc="0" normalizeH="0" baseline="0" noProof="0" dirty="0">
                <a:ln>
                  <a:noFill/>
                </a:ln>
                <a:solidFill>
                  <a:srgbClr val="000000"/>
                </a:solidFill>
                <a:effectLst/>
                <a:uLnTx/>
                <a:uFillTx/>
                <a:latin typeface="Arial" pitchFamily="34" charset="0"/>
                <a:ea typeface="+mj-ea"/>
                <a:cs typeface="Arial" pitchFamily="34" charset="0"/>
              </a:rPr>
            </a:br>
            <a:r>
              <a:rPr kumimoji="0" lang="en-US" sz="2200" b="0" i="0" u="none" strike="noStrike" kern="0" cap="none" spc="0" normalizeH="0" baseline="0" noProof="0" dirty="0">
                <a:ln>
                  <a:noFill/>
                </a:ln>
                <a:solidFill>
                  <a:srgbClr val="000000"/>
                </a:solidFill>
                <a:effectLst/>
                <a:uLnTx/>
                <a:uFillTx/>
                <a:latin typeface="Arial" pitchFamily="34" charset="0"/>
                <a:ea typeface="+mj-ea"/>
                <a:cs typeface="Arial" pitchFamily="34" charset="0"/>
              </a:rPr>
              <a:t>For the Year Ended December 31, 20X2</a:t>
            </a:r>
            <a:br>
              <a:rPr kumimoji="0" lang="en-US" sz="2200" b="0" i="0" u="none" strike="noStrike" kern="0" cap="none" spc="0" normalizeH="0" baseline="0" noProof="0" dirty="0">
                <a:ln>
                  <a:noFill/>
                </a:ln>
                <a:solidFill>
                  <a:srgbClr val="000000"/>
                </a:solidFill>
                <a:effectLst/>
                <a:uLnTx/>
                <a:uFillTx/>
                <a:latin typeface="Arial" pitchFamily="34" charset="0"/>
                <a:ea typeface="+mj-ea"/>
                <a:cs typeface="Arial" pitchFamily="34" charset="0"/>
              </a:rPr>
            </a:br>
            <a:r>
              <a:rPr kumimoji="0" lang="en-US" sz="1800" b="0" i="0" u="none" strike="noStrike" kern="0" cap="none" spc="0" normalizeH="0" baseline="0" noProof="0" dirty="0">
                <a:ln>
                  <a:noFill/>
                </a:ln>
                <a:solidFill>
                  <a:srgbClr val="000000"/>
                </a:solidFill>
                <a:effectLst/>
                <a:uLnTx/>
                <a:uFillTx/>
                <a:latin typeface="Arial" pitchFamily="34" charset="0"/>
                <a:ea typeface="+mj-ea"/>
                <a:cs typeface="Arial" pitchFamily="34" charset="0"/>
              </a:rPr>
              <a:t>(in thousands of currency units)</a:t>
            </a:r>
          </a:p>
        </p:txBody>
      </p:sp>
      <p:pic>
        <p:nvPicPr>
          <p:cNvPr id="2" name="Picture 1"/>
          <p:cNvPicPr>
            <a:picLocks noChangeAspect="1"/>
          </p:cNvPicPr>
          <p:nvPr/>
        </p:nvPicPr>
        <p:blipFill>
          <a:blip r:embed="rId2"/>
          <a:stretch>
            <a:fillRect/>
          </a:stretch>
        </p:blipFill>
        <p:spPr>
          <a:xfrm>
            <a:off x="454377" y="1405468"/>
            <a:ext cx="7030156" cy="3991742"/>
          </a:xfrm>
          <a:prstGeom prst="rect">
            <a:avLst/>
          </a:prstGeom>
        </p:spPr>
      </p:pic>
    </p:spTree>
    <p:extLst>
      <p:ext uri="{BB962C8B-B14F-4D97-AF65-F5344CB8AC3E}">
        <p14:creationId xmlns:p14="http://schemas.microsoft.com/office/powerpoint/2010/main" val="2360346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Cash Flow Statement</a:t>
            </a:r>
          </a:p>
        </p:txBody>
      </p:sp>
      <p:sp>
        <p:nvSpPr>
          <p:cNvPr id="7" name="TextBox 6"/>
          <p:cNvSpPr txBox="1"/>
          <p:nvPr/>
        </p:nvSpPr>
        <p:spPr>
          <a:xfrm>
            <a:off x="495300" y="881956"/>
            <a:ext cx="8089900" cy="4678204"/>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Netting</a:t>
            </a:r>
          </a:p>
          <a:p>
            <a:pPr marL="342900" lvl="0" indent="-342900" defTabSz="914400" fontAlgn="base">
              <a:spcBef>
                <a:spcPts val="776"/>
              </a:spcBef>
              <a:spcAft>
                <a:spcPct val="0"/>
              </a:spcAft>
              <a:buFontTx/>
              <a:buChar char="•"/>
            </a:pPr>
            <a:endParaRPr lang="en-US" sz="2000" kern="0" dirty="0">
              <a:solidFill>
                <a:srgbClr val="000000">
                  <a:lumMod val="65000"/>
                  <a:lumOff val="35000"/>
                </a:srgbClr>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FontTx/>
              <a:buChar char="•"/>
              <a:defRPr/>
            </a:pPr>
            <a:r>
              <a:rPr lang="en-US" sz="2000" kern="0" dirty="0">
                <a:solidFill>
                  <a:srgbClr val="000000">
                    <a:lumMod val="65000"/>
                    <a:lumOff val="35000"/>
                  </a:srgbClr>
                </a:solidFill>
                <a:latin typeface="Arial" pitchFamily="34" charset="0"/>
                <a:ea typeface="ＭＳ Ｐゴシック" charset="0"/>
                <a:cs typeface="Arial" pitchFamily="34" charset="0"/>
              </a:rPr>
              <a:t>Cash flows may be reported on a net basis when:</a:t>
            </a:r>
          </a:p>
          <a:p>
            <a:pPr marL="694944" lvl="1" indent="-347472" defTabSz="914400" fontAlgn="base">
              <a:spcBef>
                <a:spcPts val="776"/>
              </a:spcBef>
              <a:spcAft>
                <a:spcPct val="0"/>
              </a:spcAft>
              <a:buFontTx/>
              <a:buChar char="–"/>
              <a:defRPr/>
            </a:pPr>
            <a:r>
              <a:rPr lang="en-US" kern="0" dirty="0">
                <a:solidFill>
                  <a:srgbClr val="000000">
                    <a:lumMod val="65000"/>
                    <a:lumOff val="35000"/>
                  </a:srgbClr>
                </a:solidFill>
                <a:latin typeface="Arial" pitchFamily="34" charset="0"/>
                <a:ea typeface="ＭＳ Ｐゴシック" charset="0"/>
                <a:cs typeface="Arial" pitchFamily="34" charset="0"/>
              </a:rPr>
              <a:t>Cash receipts collected and payments made on behalf of others (e.g. collection of taxes by one level of government for another level of government)</a:t>
            </a:r>
          </a:p>
          <a:p>
            <a:pPr marL="694944" lvl="1" indent="-347472" defTabSz="914400" fontAlgn="base">
              <a:spcBef>
                <a:spcPts val="776"/>
              </a:spcBef>
              <a:spcAft>
                <a:spcPct val="0"/>
              </a:spcAft>
              <a:buFontTx/>
              <a:buChar char="–"/>
              <a:defRPr/>
            </a:pPr>
            <a:r>
              <a:rPr lang="en-US" kern="0" dirty="0">
                <a:solidFill>
                  <a:srgbClr val="000000">
                    <a:lumMod val="65000"/>
                    <a:lumOff val="35000"/>
                  </a:srgbClr>
                </a:solidFill>
                <a:latin typeface="Arial" pitchFamily="34" charset="0"/>
                <a:ea typeface="ＭＳ Ｐゴシック" charset="0"/>
                <a:cs typeface="Arial" pitchFamily="34" charset="0"/>
              </a:rPr>
              <a:t>Cash receipts and payments when</a:t>
            </a:r>
          </a:p>
          <a:p>
            <a:pPr marL="1042416" lvl="2" indent="-347472" defTabSz="914400" fontAlgn="base">
              <a:spcBef>
                <a:spcPts val="776"/>
              </a:spcBef>
              <a:spcAft>
                <a:spcPct val="0"/>
              </a:spcAft>
              <a:buFontTx/>
              <a:buChar char="•"/>
              <a:defRPr/>
            </a:pPr>
            <a:r>
              <a:rPr lang="en-US" sz="1600" kern="0" dirty="0">
                <a:solidFill>
                  <a:srgbClr val="000000">
                    <a:lumMod val="65000"/>
                    <a:lumOff val="35000"/>
                  </a:srgbClr>
                </a:solidFill>
                <a:latin typeface="Arial" pitchFamily="34" charset="0"/>
                <a:ea typeface="ＭＳ Ｐゴシック" charset="0"/>
                <a:cs typeface="Arial" pitchFamily="34" charset="0"/>
              </a:rPr>
              <a:t>Turnover is quick</a:t>
            </a:r>
          </a:p>
          <a:p>
            <a:pPr marL="1042416" lvl="2" indent="-347472" defTabSz="914400" fontAlgn="base">
              <a:spcBef>
                <a:spcPts val="776"/>
              </a:spcBef>
              <a:spcAft>
                <a:spcPct val="0"/>
              </a:spcAft>
              <a:buFontTx/>
              <a:buChar char="•"/>
              <a:defRPr/>
            </a:pPr>
            <a:r>
              <a:rPr lang="en-US" sz="1600" kern="0" dirty="0">
                <a:solidFill>
                  <a:srgbClr val="000000">
                    <a:lumMod val="65000"/>
                    <a:lumOff val="35000"/>
                  </a:srgbClr>
                </a:solidFill>
                <a:latin typeface="Arial" pitchFamily="34" charset="0"/>
                <a:ea typeface="ＭＳ Ｐゴシック" charset="0"/>
                <a:cs typeface="Arial" pitchFamily="34" charset="0"/>
              </a:rPr>
              <a:t>Amounts are large</a:t>
            </a:r>
          </a:p>
          <a:p>
            <a:pPr marL="1042416" lvl="2" indent="-347472" defTabSz="914400" fontAlgn="base">
              <a:spcBef>
                <a:spcPts val="776"/>
              </a:spcBef>
              <a:spcAft>
                <a:spcPct val="0"/>
              </a:spcAft>
              <a:buFontTx/>
              <a:buChar char="•"/>
              <a:defRPr/>
            </a:pPr>
            <a:r>
              <a:rPr lang="en-US" sz="1600" kern="0" dirty="0">
                <a:solidFill>
                  <a:srgbClr val="000000">
                    <a:lumMod val="65000"/>
                    <a:lumOff val="35000"/>
                  </a:srgbClr>
                </a:solidFill>
                <a:latin typeface="Arial" pitchFamily="34" charset="0"/>
                <a:ea typeface="ＭＳ Ｐゴシック" charset="0"/>
                <a:cs typeface="Arial" pitchFamily="34" charset="0"/>
              </a:rPr>
              <a:t>Maturities are short</a:t>
            </a:r>
          </a:p>
          <a:p>
            <a:pPr marL="668337" lvl="2" defTabSz="914400" fontAlgn="base">
              <a:spcBef>
                <a:spcPts val="776"/>
              </a:spcBef>
              <a:spcAft>
                <a:spcPct val="0"/>
              </a:spcAft>
              <a:defRPr/>
            </a:pPr>
            <a:r>
              <a:rPr lang="en-US" kern="0" dirty="0">
                <a:solidFill>
                  <a:srgbClr val="000000">
                    <a:lumMod val="65000"/>
                    <a:lumOff val="35000"/>
                  </a:srgbClr>
                </a:solidFill>
                <a:latin typeface="Arial" pitchFamily="34" charset="0"/>
                <a:ea typeface="ＭＳ Ｐゴシック" charset="0"/>
                <a:cs typeface="Arial" pitchFamily="34" charset="0"/>
              </a:rPr>
              <a:t>(e.g. purchase and sale of investments)</a:t>
            </a:r>
          </a:p>
          <a:p>
            <a:pPr lvl="0" defTabSz="914400" fontAlgn="base">
              <a:spcBef>
                <a:spcPts val="776"/>
              </a:spcBef>
              <a:spcAft>
                <a:spcPct val="0"/>
              </a:spcAft>
            </a:pP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5686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Cash Flow Statement</a:t>
            </a:r>
          </a:p>
        </p:txBody>
      </p:sp>
      <p:sp>
        <p:nvSpPr>
          <p:cNvPr id="7" name="TextBox 6"/>
          <p:cNvSpPr txBox="1"/>
          <p:nvPr/>
        </p:nvSpPr>
        <p:spPr>
          <a:xfrm>
            <a:off x="495300" y="881956"/>
            <a:ext cx="8089900" cy="5334794"/>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Disclosures</a:t>
            </a:r>
            <a:endParaRPr lang="en-US" sz="2000" kern="0" dirty="0">
              <a:solidFill>
                <a:srgbClr val="000000">
                  <a:lumMod val="65000"/>
                  <a:lumOff val="35000"/>
                </a:srgbClr>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FontTx/>
              <a:buChar char="•"/>
            </a:pPr>
            <a:endParaRPr lang="en-US" sz="2000" kern="0" dirty="0">
              <a:solidFill>
                <a:srgbClr val="000000">
                  <a:lumMod val="65000"/>
                  <a:lumOff val="35000"/>
                </a:srgbClr>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FontTx/>
              <a:buChar char="•"/>
            </a:pPr>
            <a:r>
              <a:rPr lang="en-GB" sz="2000" kern="0" dirty="0">
                <a:solidFill>
                  <a:srgbClr val="000000">
                    <a:lumMod val="65000"/>
                    <a:lumOff val="35000"/>
                  </a:srgbClr>
                </a:solidFill>
                <a:latin typeface="Arial" pitchFamily="34" charset="0"/>
                <a:ea typeface="ＭＳ Ｐゴシック" charset="0"/>
                <a:cs typeface="Arial" pitchFamily="34" charset="0"/>
              </a:rPr>
              <a:t>Changes in liabilities arising from financing activities</a:t>
            </a:r>
            <a:endParaRPr lang="en-US" sz="2000" kern="0" dirty="0">
              <a:solidFill>
                <a:srgbClr val="000000">
                  <a:lumMod val="65000"/>
                  <a:lumOff val="35000"/>
                </a:srgbClr>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Components of cash and cash equivalents</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Additional information relevant to users in understanding the financial position and liquidity of entity</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Amount of undrawn borrowing facilities and restrictions</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Cash flows from interests in joint ventures </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Amount and nature of restricted cash balances</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Reconciliation of the surplus/deficit with net cash flow from operating activities when direct method used</a:t>
            </a:r>
          </a:p>
          <a:p>
            <a:pPr lvl="0" defTabSz="914400" fontAlgn="base">
              <a:spcBef>
                <a:spcPts val="776"/>
              </a:spcBef>
              <a:spcAft>
                <a:spcPct val="0"/>
              </a:spcAft>
            </a:pPr>
            <a:endParaRPr lang="en-US" sz="2000" b="1" dirty="0">
              <a:solidFill>
                <a:schemeClr val="bg1">
                  <a:lumMod val="50000"/>
                </a:schemeClr>
              </a:solidFill>
              <a:latin typeface="Arial" panose="020B0604020202020204" pitchFamily="34" charset="0"/>
              <a:cs typeface="Arial" panose="020B0604020202020204" pitchFamily="34" charset="0"/>
            </a:endParaRPr>
          </a:p>
          <a:p>
            <a:pPr lvl="0" defTabSz="914400" fontAlgn="base">
              <a:spcBef>
                <a:spcPts val="776"/>
              </a:spcBef>
              <a:spcAft>
                <a:spcPct val="0"/>
              </a:spcAft>
            </a:pP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2355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1528624"/>
          </a:xfrm>
          <a:prstGeom prst="rect">
            <a:avLst/>
          </a:prstGeom>
          <a:noFill/>
        </p:spPr>
        <p:txBody>
          <a:bodyPr wrap="square" rtlCol="0">
            <a:spAutoFit/>
          </a:bodyPr>
          <a:lstStyle/>
          <a:p>
            <a:pPr lvl="0" defTabSz="914400" fontAlgn="base">
              <a:spcBef>
                <a:spcPts val="776"/>
              </a:spcBef>
              <a:spcAft>
                <a:spcPct val="0"/>
              </a:spcAft>
            </a:pPr>
            <a:r>
              <a:rPr lang="en-US" sz="2000" kern="0" dirty="0">
                <a:solidFill>
                  <a:srgbClr val="000000">
                    <a:lumMod val="65000"/>
                    <a:lumOff val="35000"/>
                  </a:srgbClr>
                </a:solidFill>
                <a:latin typeface="Arial" pitchFamily="34" charset="0"/>
                <a:ea typeface="ＭＳ Ｐゴシック" charset="0"/>
                <a:cs typeface="Arial" pitchFamily="34" charset="0"/>
              </a:rPr>
              <a:t>Questions and Discussion</a:t>
            </a:r>
          </a:p>
          <a:p>
            <a:pPr lvl="0" defTabSz="914400" fontAlgn="base">
              <a:spcBef>
                <a:spcPts val="776"/>
              </a:spcBef>
              <a:spcAft>
                <a:spcPct val="0"/>
              </a:spcAft>
            </a:pPr>
            <a:endParaRPr lang="en-US" sz="2000"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776"/>
              </a:spcBef>
              <a:spcAft>
                <a:spcPct val="0"/>
              </a:spcAft>
            </a:pP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pic>
        <p:nvPicPr>
          <p:cNvPr id="9" name="Picture 4" descr="http://www.eko-punkt.de/fileadmin/user_upload/ekopunkt/bilder/Fragezeichen_545.jpg"/>
          <p:cNvPicPr>
            <a:picLocks noChangeAspect="1" noChangeArrowheads="1"/>
          </p:cNvPicPr>
          <p:nvPr/>
        </p:nvPicPr>
        <p:blipFill>
          <a:blip r:embed="rId2" cstate="print">
            <a:duotone>
              <a:prstClr val="black"/>
              <a:srgbClr val="005BAA">
                <a:tint val="45000"/>
                <a:satMod val="400000"/>
              </a:srgbClr>
            </a:duotone>
          </a:blip>
          <a:srcRect/>
          <a:stretch>
            <a:fillRect/>
          </a:stretch>
        </p:blipFill>
        <p:spPr bwMode="auto">
          <a:xfrm>
            <a:off x="642275" y="1667860"/>
            <a:ext cx="7412396" cy="2231591"/>
          </a:xfrm>
          <a:prstGeom prst="rect">
            <a:avLst/>
          </a:prstGeom>
          <a:noFill/>
        </p:spPr>
      </p:pic>
      <p:sp>
        <p:nvSpPr>
          <p:cNvPr id="10" name="Rectangle 9"/>
          <p:cNvSpPr/>
          <p:nvPr/>
        </p:nvSpPr>
        <p:spPr>
          <a:xfrm>
            <a:off x="605284" y="4139464"/>
            <a:ext cx="4572000" cy="707886"/>
          </a:xfrm>
          <a:prstGeom prst="rect">
            <a:avLst/>
          </a:prstGeom>
        </p:spPr>
        <p:txBody>
          <a:bodyPr>
            <a:spAutoFit/>
          </a:bodyPr>
          <a:lstStyle/>
          <a:p>
            <a:pPr marL="342900" lvl="0" indent="-342900" defTabSz="914400" fontAlgn="base">
              <a:spcBef>
                <a:spcPts val="776"/>
              </a:spcBef>
              <a:spcAft>
                <a:spcPct val="0"/>
              </a:spcAft>
              <a:buFontTx/>
              <a:buChar char="•"/>
              <a:defRPr/>
            </a:pPr>
            <a:r>
              <a:rPr lang="en-GB" sz="2000" kern="0" dirty="0">
                <a:solidFill>
                  <a:srgbClr val="000000">
                    <a:lumMod val="65000"/>
                    <a:lumOff val="35000"/>
                  </a:srgbClr>
                </a:solidFill>
                <a:latin typeface="Arial" pitchFamily="34" charset="0"/>
                <a:ea typeface="ＭＳ Ｐゴシック" charset="0"/>
                <a:cs typeface="Arial" pitchFamily="34" charset="0"/>
              </a:rPr>
              <a:t>Visit the IPSASB web site </a:t>
            </a:r>
            <a:r>
              <a:rPr lang="en-GB" sz="2000" kern="0" dirty="0">
                <a:solidFill>
                  <a:srgbClr val="005BAA">
                    <a:lumMod val="75000"/>
                  </a:srgbClr>
                </a:solidFill>
                <a:latin typeface="Arial" pitchFamily="34" charset="0"/>
                <a:ea typeface="ＭＳ Ｐゴシック" charset="0"/>
                <a:cs typeface="Arial" pitchFamily="34" charset="0"/>
              </a:rPr>
              <a:t>http://www.ipsasb.org  </a:t>
            </a:r>
          </a:p>
        </p:txBody>
      </p:sp>
      <p:sp>
        <p:nvSpPr>
          <p:cNvPr id="12" name="TextBox 11"/>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Cash Flow Statement</a:t>
            </a:r>
          </a:p>
        </p:txBody>
      </p:sp>
    </p:spTree>
    <p:extLst>
      <p:ext uri="{BB962C8B-B14F-4D97-AF65-F5344CB8AC3E}">
        <p14:creationId xmlns:p14="http://schemas.microsoft.com/office/powerpoint/2010/main" val="1672661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Cash Flow Statement</a:t>
            </a:r>
          </a:p>
        </p:txBody>
      </p:sp>
      <p:sp>
        <p:nvSpPr>
          <p:cNvPr id="7" name="TextBox 6"/>
          <p:cNvSpPr txBox="1"/>
          <p:nvPr/>
        </p:nvSpPr>
        <p:spPr>
          <a:xfrm>
            <a:off x="495300" y="881956"/>
            <a:ext cx="8089900" cy="2531462"/>
          </a:xfrm>
          <a:prstGeom prst="rect">
            <a:avLst/>
          </a:prstGeom>
          <a:noFill/>
        </p:spPr>
        <p:txBody>
          <a:bodyPr wrap="square" rtlCol="0">
            <a:spAutoFit/>
          </a:bodyPr>
          <a:lstStyle/>
          <a:p>
            <a:pPr defTabSz="914400" fontAlgn="base">
              <a:spcBef>
                <a:spcPts val="776"/>
              </a:spcBef>
              <a:spcAft>
                <a:spcPct val="0"/>
              </a:spcAft>
            </a:pPr>
            <a:endPar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pPr defTabSz="914400" fontAlgn="base">
              <a:spcBef>
                <a:spcPts val="776"/>
              </a:spcBef>
              <a:spcAft>
                <a:spcPct val="0"/>
              </a:spcAft>
            </a:pPr>
            <a:r>
              <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The Handbook of International Public Sector Accounting Pronouncements </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is the primary authoritative source of international generally accepted accounting principles for public sector entities. </a:t>
            </a:r>
          </a:p>
          <a:p>
            <a:pPr defTabSz="914400" fontAlgn="base">
              <a:spcBef>
                <a:spcPts val="776"/>
              </a:spcBef>
              <a:spcAft>
                <a:spcPct val="0"/>
              </a:spcAft>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All information in this presentation is proprietary and copyrighted.</a:t>
            </a:r>
          </a:p>
          <a:p>
            <a:pPr marL="342900" indent="-342900" defTabSz="914400" fontAlgn="base">
              <a:spcBef>
                <a:spcPts val="776"/>
              </a:spcBef>
              <a:spcAft>
                <a:spcPct val="0"/>
              </a:spcAft>
              <a:buFontTx/>
              <a:buChar char="•"/>
            </a:pPr>
            <a:endPar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endParaRPr lang="en-US" sz="1850" dirty="0">
              <a:solidFill>
                <a:schemeClr val="bg1">
                  <a:lumMod val="50000"/>
                </a:schemeClr>
              </a:solidFill>
            </a:endParaRPr>
          </a:p>
        </p:txBody>
      </p:sp>
    </p:spTree>
    <p:extLst>
      <p:ext uri="{BB962C8B-B14F-4D97-AF65-F5344CB8AC3E}">
        <p14:creationId xmlns:p14="http://schemas.microsoft.com/office/powerpoint/2010/main" val="3360984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Cash Flow Statement</a:t>
            </a:r>
          </a:p>
        </p:txBody>
      </p:sp>
      <p:sp>
        <p:nvSpPr>
          <p:cNvPr id="7" name="TextBox 6"/>
          <p:cNvSpPr txBox="1"/>
          <p:nvPr/>
        </p:nvSpPr>
        <p:spPr>
          <a:xfrm>
            <a:off x="495300" y="881956"/>
            <a:ext cx="8089900" cy="4503797"/>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Objective of Cash Flow Statement</a:t>
            </a:r>
          </a:p>
          <a:p>
            <a:endParaRPr lang="en-US" sz="2000" kern="0" dirty="0">
              <a:solidFill>
                <a:srgbClr val="000000">
                  <a:lumMod val="65000"/>
                  <a:lumOff val="35000"/>
                </a:srgbClr>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Mandatory</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Provides users with basis to assess how entity generates and uses cash</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Users can assess effect activities had on financial position</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Information has predictive value</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Amounts, timing  and certainty of future cash flows</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Future cash requirements</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Sustainability of activities</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173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Cash Flow Statement</a:t>
            </a:r>
          </a:p>
        </p:txBody>
      </p:sp>
      <p:sp>
        <p:nvSpPr>
          <p:cNvPr id="7" name="TextBox 6"/>
          <p:cNvSpPr txBox="1"/>
          <p:nvPr/>
        </p:nvSpPr>
        <p:spPr>
          <a:xfrm>
            <a:off x="495300" y="881956"/>
            <a:ext cx="8089900" cy="1426031"/>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Cash and Cash Equivalents</a:t>
            </a:r>
          </a:p>
          <a:p>
            <a:endParaRPr lang="en-US" sz="2000"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776"/>
              </a:spcBef>
              <a:spcAft>
                <a:spcPct val="0"/>
              </a:spcAft>
            </a:pP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
        <p:nvSpPr>
          <p:cNvPr id="4" name="Rectangle 3"/>
          <p:cNvSpPr/>
          <p:nvPr/>
        </p:nvSpPr>
        <p:spPr>
          <a:xfrm>
            <a:off x="439738" y="1524000"/>
            <a:ext cx="3940351" cy="2393244"/>
          </a:xfrm>
          <a:prstGeom prst="rect">
            <a:avLst/>
          </a:prstGeom>
          <a:solidFill>
            <a:srgbClr val="005BAA"/>
          </a:solidFill>
          <a:ln w="25400" cap="flat" cmpd="sng" algn="ctr">
            <a:solidFill>
              <a:srgbClr val="005BAA">
                <a:shade val="50000"/>
              </a:srgbClr>
            </a:solidFill>
            <a:prstDash val="solid"/>
          </a:ln>
          <a:effec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Cash</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a:p>
            <a:pPr marL="457200" marR="0" lvl="0" indent="-457200" defTabSz="914400" eaLnBrk="1" fontAlgn="base" latinLnBrk="0" hangingPunct="1">
              <a:lnSpc>
                <a:spcPct val="100000"/>
              </a:lnSpc>
              <a:spcBef>
                <a:spcPct val="0"/>
              </a:spcBef>
              <a:spcAft>
                <a:spcPct val="0"/>
              </a:spcAft>
              <a:buClrTx/>
              <a:buSzTx/>
              <a:buFont typeface="Arial" pitchFamily="34" charset="0"/>
              <a:buChar char="•"/>
              <a:tabLst/>
              <a:defRPr/>
            </a:pPr>
            <a:r>
              <a:rPr kumimoji="0" lang="en-US" sz="20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Cash</a:t>
            </a:r>
          </a:p>
          <a:p>
            <a:pPr marL="457200" marR="0" lvl="0" indent="-457200" defTabSz="914400" eaLnBrk="1" fontAlgn="base" latinLnBrk="0" hangingPunct="1">
              <a:lnSpc>
                <a:spcPct val="100000"/>
              </a:lnSpc>
              <a:spcBef>
                <a:spcPct val="0"/>
              </a:spcBef>
              <a:spcAft>
                <a:spcPct val="0"/>
              </a:spcAft>
              <a:buClrTx/>
              <a:buSzTx/>
              <a:buFont typeface="Arial" pitchFamily="34" charset="0"/>
              <a:buChar char="•"/>
              <a:tabLst/>
              <a:defRPr/>
            </a:pPr>
            <a:r>
              <a:rPr kumimoji="0" lang="en-US" sz="20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Demand deposits</a:t>
            </a:r>
            <a:endParaRPr kumimoji="0" lang="en-CA" sz="20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5" name="Rectangle 4"/>
          <p:cNvSpPr/>
          <p:nvPr/>
        </p:nvSpPr>
        <p:spPr>
          <a:xfrm>
            <a:off x="4808538" y="1524000"/>
            <a:ext cx="3962929" cy="2393244"/>
          </a:xfrm>
          <a:prstGeom prst="rect">
            <a:avLst/>
          </a:prstGeom>
          <a:solidFill>
            <a:srgbClr val="005BAA"/>
          </a:solidFill>
          <a:ln w="25400" cap="flat" cmpd="sng" algn="ctr">
            <a:solidFill>
              <a:srgbClr val="005BAA">
                <a:shade val="50000"/>
              </a:srgbClr>
            </a:solidFill>
            <a:prstDash val="solid"/>
          </a:ln>
          <a:effec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Cash Equivalents</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a:p>
            <a:pPr marL="457200" marR="0" lvl="0" indent="-457200" defTabSz="914400" eaLnBrk="1" fontAlgn="base" latinLnBrk="0" hangingPunct="1">
              <a:lnSpc>
                <a:spcPct val="100000"/>
              </a:lnSpc>
              <a:spcBef>
                <a:spcPct val="0"/>
              </a:spcBef>
              <a:spcAft>
                <a:spcPct val="0"/>
              </a:spcAft>
              <a:buClrTx/>
              <a:buSzTx/>
              <a:buFont typeface="Arial" pitchFamily="34" charset="0"/>
              <a:buChar char="•"/>
              <a:tabLst/>
              <a:defRPr/>
            </a:pPr>
            <a:r>
              <a:rPr kumimoji="0" lang="en-US" sz="20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Short-term liquid investments (3 months or less)</a:t>
            </a:r>
          </a:p>
          <a:p>
            <a:pPr marL="457200" marR="0" lvl="0" indent="-457200" defTabSz="914400" eaLnBrk="1" fontAlgn="base" latinLnBrk="0" hangingPunct="1">
              <a:lnSpc>
                <a:spcPct val="100000"/>
              </a:lnSpc>
              <a:spcBef>
                <a:spcPct val="0"/>
              </a:spcBef>
              <a:spcAft>
                <a:spcPct val="0"/>
              </a:spcAft>
              <a:buClrTx/>
              <a:buSzTx/>
              <a:buFont typeface="Arial" pitchFamily="34" charset="0"/>
              <a:buChar char="•"/>
              <a:tabLst/>
              <a:defRPr/>
            </a:pPr>
            <a:r>
              <a:rPr kumimoji="0" lang="en-US" sz="20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Readily convertible</a:t>
            </a:r>
          </a:p>
          <a:p>
            <a:pPr marL="457200" marR="0" lvl="0" indent="-457200" defTabSz="914400" eaLnBrk="1" fontAlgn="base" latinLnBrk="0" hangingPunct="1">
              <a:lnSpc>
                <a:spcPct val="100000"/>
              </a:lnSpc>
              <a:spcBef>
                <a:spcPct val="0"/>
              </a:spcBef>
              <a:spcAft>
                <a:spcPct val="0"/>
              </a:spcAft>
              <a:buClrTx/>
              <a:buSzTx/>
              <a:buFont typeface="Arial" pitchFamily="34" charset="0"/>
              <a:buChar char="•"/>
              <a:tabLst/>
              <a:defRPr/>
            </a:pPr>
            <a:r>
              <a:rPr kumimoji="0" lang="en-US" sz="20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Insignificant risk</a:t>
            </a:r>
            <a:endParaRPr kumimoji="0" lang="en-CA" sz="20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8" name="Rectangle 7"/>
          <p:cNvSpPr/>
          <p:nvPr/>
        </p:nvSpPr>
        <p:spPr>
          <a:xfrm>
            <a:off x="439738" y="4063988"/>
            <a:ext cx="8331729" cy="903123"/>
          </a:xfrm>
          <a:prstGeom prst="rect">
            <a:avLst/>
          </a:prstGeom>
          <a:solidFill>
            <a:srgbClr val="005BAA"/>
          </a:solid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Components must be disclosed</a:t>
            </a:r>
            <a:endParaRPr kumimoji="0" lang="en-CA" sz="24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975841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Cash Flow Statement</a:t>
            </a:r>
          </a:p>
        </p:txBody>
      </p:sp>
      <p:sp>
        <p:nvSpPr>
          <p:cNvPr id="7" name="TextBox 6"/>
          <p:cNvSpPr txBox="1"/>
          <p:nvPr/>
        </p:nvSpPr>
        <p:spPr>
          <a:xfrm>
            <a:off x="495300" y="881956"/>
            <a:ext cx="8089900" cy="2934137"/>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Cash and Cash Equivalents</a:t>
            </a:r>
          </a:p>
          <a:p>
            <a:endParaRPr lang="en-US" sz="2000"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776"/>
              </a:spcBef>
              <a:spcAft>
                <a:spcPct val="0"/>
              </a:spcAft>
            </a:pPr>
            <a:r>
              <a:rPr lang="en-US" sz="2000" kern="0" dirty="0">
                <a:solidFill>
                  <a:srgbClr val="000000">
                    <a:lumMod val="65000"/>
                    <a:lumOff val="35000"/>
                  </a:srgbClr>
                </a:solidFill>
                <a:latin typeface="Arial" pitchFamily="34" charset="0"/>
                <a:ea typeface="ＭＳ Ｐゴシック" charset="0"/>
                <a:cs typeface="Arial" pitchFamily="34" charset="0"/>
              </a:rPr>
              <a:t>Scenario 1</a:t>
            </a:r>
          </a:p>
          <a:p>
            <a:pPr lvl="0" defTabSz="914400" fontAlgn="base">
              <a:spcBef>
                <a:spcPts val="776"/>
              </a:spcBef>
              <a:spcAft>
                <a:spcPct val="0"/>
              </a:spcAft>
            </a:pPr>
            <a:r>
              <a:rPr lang="en-US" sz="2000" kern="0" dirty="0">
                <a:solidFill>
                  <a:srgbClr val="000000">
                    <a:lumMod val="65000"/>
                    <a:lumOff val="35000"/>
                  </a:srgbClr>
                </a:solidFill>
                <a:latin typeface="Arial" pitchFamily="34" charset="0"/>
                <a:ea typeface="ＭＳ Ｐゴシック" charset="0"/>
                <a:cs typeface="Arial" pitchFamily="34" charset="0"/>
              </a:rPr>
              <a:t>An entity acquires a three year fixed rate government bond in an active market two months before its maturity.</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Is the bond cash and cash equivalent? Explain</a:t>
            </a:r>
          </a:p>
          <a:p>
            <a:pPr lvl="0" defTabSz="914400" fontAlgn="base">
              <a:spcBef>
                <a:spcPts val="776"/>
              </a:spcBef>
              <a:spcAft>
                <a:spcPct val="0"/>
              </a:spcAft>
            </a:pP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8644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Cash Flow Statement</a:t>
            </a:r>
          </a:p>
        </p:txBody>
      </p:sp>
      <p:sp>
        <p:nvSpPr>
          <p:cNvPr id="7" name="TextBox 6"/>
          <p:cNvSpPr txBox="1"/>
          <p:nvPr/>
        </p:nvSpPr>
        <p:spPr>
          <a:xfrm>
            <a:off x="495300" y="881956"/>
            <a:ext cx="8089900" cy="3216265"/>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Cash and Cash Equivalents</a:t>
            </a:r>
          </a:p>
          <a:p>
            <a:endParaRPr lang="en-US" sz="2000"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600"/>
              </a:spcBef>
              <a:spcAft>
                <a:spcPct val="0"/>
              </a:spcAft>
            </a:pPr>
            <a:r>
              <a:rPr lang="en-US" sz="2000" kern="0" dirty="0">
                <a:solidFill>
                  <a:srgbClr val="000000">
                    <a:lumMod val="65000"/>
                    <a:lumOff val="35000"/>
                  </a:srgbClr>
                </a:solidFill>
                <a:latin typeface="Arial" pitchFamily="34" charset="0"/>
                <a:ea typeface="ＭＳ Ｐゴシック" charset="0"/>
                <a:cs typeface="Arial" pitchFamily="34" charset="0"/>
              </a:rPr>
              <a:t>Scenario 2</a:t>
            </a:r>
          </a:p>
          <a:p>
            <a:pPr lvl="0" defTabSz="914400" fontAlgn="base">
              <a:spcBef>
                <a:spcPts val="776"/>
              </a:spcBef>
              <a:spcAft>
                <a:spcPct val="0"/>
              </a:spcAft>
            </a:pPr>
            <a:r>
              <a:rPr lang="en-US" sz="2000" kern="0" dirty="0">
                <a:solidFill>
                  <a:srgbClr val="000000">
                    <a:lumMod val="65000"/>
                    <a:lumOff val="35000"/>
                  </a:srgbClr>
                </a:solidFill>
                <a:latin typeface="Arial" pitchFamily="34" charset="0"/>
                <a:ea typeface="ＭＳ Ｐゴシック" charset="0"/>
                <a:cs typeface="Arial" pitchFamily="34" charset="0"/>
              </a:rPr>
              <a:t>An entity’s general bank fluctuates between having a balance and overdraft in accordance with the entity’s cash receipts and payments cycle. The overdraft is repayable on demand.</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Is overdraft part of cash and cash equivalents? Explain</a:t>
            </a:r>
          </a:p>
          <a:p>
            <a:pPr lvl="0" defTabSz="914400" fontAlgn="base">
              <a:spcBef>
                <a:spcPts val="776"/>
              </a:spcBef>
              <a:spcAft>
                <a:spcPct val="0"/>
              </a:spcAft>
            </a:pP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5179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Cash Flow Statement</a:t>
            </a:r>
          </a:p>
        </p:txBody>
      </p:sp>
      <p:sp>
        <p:nvSpPr>
          <p:cNvPr id="7" name="TextBox 6"/>
          <p:cNvSpPr txBox="1"/>
          <p:nvPr/>
        </p:nvSpPr>
        <p:spPr>
          <a:xfrm>
            <a:off x="495300" y="881956"/>
            <a:ext cx="8089900" cy="429861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Cash Flow Statement</a:t>
            </a:r>
          </a:p>
          <a:p>
            <a:endParaRPr lang="en-US" sz="2000"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776"/>
              </a:spcBef>
              <a:spcAft>
                <a:spcPct val="0"/>
              </a:spcAft>
            </a:pPr>
            <a:r>
              <a:rPr lang="en-US" sz="2000" kern="0" dirty="0">
                <a:solidFill>
                  <a:srgbClr val="000000">
                    <a:lumMod val="65000"/>
                    <a:lumOff val="35000"/>
                  </a:srgbClr>
                </a:solidFill>
                <a:latin typeface="Arial" pitchFamily="34" charset="0"/>
                <a:ea typeface="ＭＳ Ｐゴシック" charset="0"/>
                <a:cs typeface="Arial" pitchFamily="34" charset="0"/>
              </a:rPr>
              <a:t>Report cash flows classified by:</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Operating activities - derived from main cash-generating activities e.g. revenue from taxes, payments to suppliers</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Investing activities - purchase/sale of assets and other long-term investments for resources contributing to future service delivery</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Financing activities - changes in the size and composition of contributed capital and borrowings of entity e.g. payment of interest; issuance of debt</a:t>
            </a:r>
          </a:p>
          <a:p>
            <a:pPr lvl="0" defTabSz="914400" fontAlgn="base">
              <a:spcBef>
                <a:spcPts val="776"/>
              </a:spcBef>
              <a:spcAft>
                <a:spcPct val="0"/>
              </a:spcAft>
            </a:pP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4028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Cash Flow Statement</a:t>
            </a:r>
          </a:p>
        </p:txBody>
      </p:sp>
      <p:sp>
        <p:nvSpPr>
          <p:cNvPr id="7" name="TextBox 6"/>
          <p:cNvSpPr txBox="1"/>
          <p:nvPr/>
        </p:nvSpPr>
        <p:spPr>
          <a:xfrm>
            <a:off x="495300" y="881956"/>
            <a:ext cx="8089900" cy="1426031"/>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Reporting Operating Activities</a:t>
            </a:r>
          </a:p>
          <a:p>
            <a:endParaRPr lang="en-US" sz="2000"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776"/>
              </a:spcBef>
              <a:spcAft>
                <a:spcPct val="0"/>
              </a:spcAft>
            </a:pP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
        <p:nvSpPr>
          <p:cNvPr id="4" name="Rectangle 3"/>
          <p:cNvSpPr/>
          <p:nvPr/>
        </p:nvSpPr>
        <p:spPr>
          <a:xfrm>
            <a:off x="381000" y="1524000"/>
            <a:ext cx="3897489" cy="2585156"/>
          </a:xfrm>
          <a:prstGeom prst="rect">
            <a:avLst/>
          </a:prstGeom>
          <a:solidFill>
            <a:srgbClr val="005BAA"/>
          </a:solidFill>
          <a:ln w="25400" cap="flat" cmpd="sng" algn="ctr">
            <a:solidFill>
              <a:srgbClr val="005BAA">
                <a:shade val="50000"/>
              </a:srgbClr>
            </a:solidFill>
            <a:prstDash val="solid"/>
          </a:ln>
          <a:effec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Direct Method</a:t>
            </a:r>
          </a:p>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Discloses</a:t>
            </a:r>
          </a:p>
          <a:p>
            <a:pPr marL="457200" marR="0" lvl="0" indent="-457200" defTabSz="914400" eaLnBrk="1" fontAlgn="base" latinLnBrk="0" hangingPunct="1">
              <a:lnSpc>
                <a:spcPct val="100000"/>
              </a:lnSpc>
              <a:spcBef>
                <a:spcPct val="0"/>
              </a:spcBef>
              <a:spcAft>
                <a:spcPct val="0"/>
              </a:spcAft>
              <a:buClrTx/>
              <a:buSzTx/>
              <a:buFont typeface="Arial" pitchFamily="34" charset="0"/>
              <a:buChar char="•"/>
              <a:tabLst/>
              <a:defRPr/>
            </a:pPr>
            <a:r>
              <a:rPr kumimoji="0" lang="en-US" sz="20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major classes of gross cash receipts</a:t>
            </a:r>
          </a:p>
          <a:p>
            <a:pPr marL="457200" marR="0" lvl="0" indent="-457200" defTabSz="914400" eaLnBrk="1" fontAlgn="base" latinLnBrk="0" hangingPunct="1">
              <a:lnSpc>
                <a:spcPct val="100000"/>
              </a:lnSpc>
              <a:spcBef>
                <a:spcPct val="0"/>
              </a:spcBef>
              <a:spcAft>
                <a:spcPct val="0"/>
              </a:spcAft>
              <a:buClrTx/>
              <a:buSzTx/>
              <a:buFont typeface="Arial" pitchFamily="34" charset="0"/>
              <a:buChar char="•"/>
              <a:tabLst/>
              <a:defRPr/>
            </a:pPr>
            <a:r>
              <a:rPr kumimoji="0" lang="en-US" sz="20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gross cash payments</a:t>
            </a:r>
            <a:endParaRPr kumimoji="0" lang="en-CA" sz="20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5" name="Rectangle 4"/>
          <p:cNvSpPr/>
          <p:nvPr/>
        </p:nvSpPr>
        <p:spPr>
          <a:xfrm>
            <a:off x="4495800" y="1524000"/>
            <a:ext cx="4298244" cy="2585156"/>
          </a:xfrm>
          <a:prstGeom prst="rect">
            <a:avLst/>
          </a:prstGeom>
          <a:solidFill>
            <a:srgbClr val="005BAA"/>
          </a:solidFill>
          <a:ln w="25400" cap="flat" cmpd="sng" algn="ctr">
            <a:solidFill>
              <a:srgbClr val="005BAA">
                <a:shade val="50000"/>
              </a:srgbClr>
            </a:solidFill>
            <a:prstDash val="solid"/>
          </a:ln>
          <a:effec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Indirect Method</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Surplus/deficit adjusted for</a:t>
            </a:r>
          </a:p>
          <a:p>
            <a:pPr marL="457200" marR="0" lvl="0" indent="-457200" defTabSz="914400" eaLnBrk="1" fontAlgn="base" latinLnBrk="0" hangingPunct="1">
              <a:lnSpc>
                <a:spcPct val="100000"/>
              </a:lnSpc>
              <a:spcBef>
                <a:spcPct val="0"/>
              </a:spcBef>
              <a:spcAft>
                <a:spcPct val="0"/>
              </a:spcAft>
              <a:buClrTx/>
              <a:buSzTx/>
              <a:buFont typeface="Arial" pitchFamily="34" charset="0"/>
              <a:buChar char="•"/>
              <a:tabLst/>
              <a:defRPr/>
            </a:pPr>
            <a:r>
              <a:rPr kumimoji="0" lang="en-US" sz="20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noncash transactions</a:t>
            </a:r>
          </a:p>
          <a:p>
            <a:pPr marL="457200" marR="0" lvl="0" indent="-457200" defTabSz="914400" eaLnBrk="1" fontAlgn="base" latinLnBrk="0" hangingPunct="1">
              <a:lnSpc>
                <a:spcPct val="100000"/>
              </a:lnSpc>
              <a:spcBef>
                <a:spcPct val="0"/>
              </a:spcBef>
              <a:spcAft>
                <a:spcPct val="0"/>
              </a:spcAft>
              <a:buClrTx/>
              <a:buSzTx/>
              <a:buFont typeface="Arial" pitchFamily="34" charset="0"/>
              <a:buChar char="•"/>
              <a:tabLst/>
              <a:defRPr/>
            </a:pPr>
            <a:r>
              <a:rPr kumimoji="0" lang="en-US" sz="20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deferrals</a:t>
            </a:r>
          </a:p>
          <a:p>
            <a:pPr marL="457200" marR="0" lvl="0" indent="-457200" defTabSz="914400" eaLnBrk="1" fontAlgn="base" latinLnBrk="0" hangingPunct="1">
              <a:lnSpc>
                <a:spcPct val="100000"/>
              </a:lnSpc>
              <a:spcBef>
                <a:spcPct val="0"/>
              </a:spcBef>
              <a:spcAft>
                <a:spcPct val="0"/>
              </a:spcAft>
              <a:buClrTx/>
              <a:buSzTx/>
              <a:buFont typeface="Arial" pitchFamily="34" charset="0"/>
              <a:buChar char="•"/>
              <a:tabLst/>
              <a:defRPr/>
            </a:pPr>
            <a:r>
              <a:rPr kumimoji="0" lang="en-US" sz="20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accruals</a:t>
            </a:r>
          </a:p>
        </p:txBody>
      </p:sp>
      <p:sp>
        <p:nvSpPr>
          <p:cNvPr id="8" name="Rectangle 7"/>
          <p:cNvSpPr/>
          <p:nvPr/>
        </p:nvSpPr>
        <p:spPr>
          <a:xfrm>
            <a:off x="393700" y="4256731"/>
            <a:ext cx="8400344" cy="687802"/>
          </a:xfrm>
          <a:prstGeom prst="rect">
            <a:avLst/>
          </a:prstGeom>
          <a:solidFill>
            <a:srgbClr val="005BAA"/>
          </a:solid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Use of direct method preferred</a:t>
            </a:r>
            <a:endParaRPr kumimoji="0" lang="en-CA" sz="24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613437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Cash Flow Statement</a:t>
            </a:r>
          </a:p>
        </p:txBody>
      </p:sp>
      <p:sp>
        <p:nvSpPr>
          <p:cNvPr id="7" name="TextBox 6"/>
          <p:cNvSpPr txBox="1"/>
          <p:nvPr/>
        </p:nvSpPr>
        <p:spPr>
          <a:xfrm>
            <a:off x="495300" y="881956"/>
            <a:ext cx="8089900" cy="1118255"/>
          </a:xfrm>
          <a:prstGeom prst="rect">
            <a:avLst/>
          </a:prstGeom>
          <a:noFill/>
        </p:spPr>
        <p:txBody>
          <a:bodyPr wrap="square" rtlCol="0">
            <a:spAutoFit/>
          </a:bodyPr>
          <a:lstStyle/>
          <a:p>
            <a:endParaRPr lang="en-US" sz="2000"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776"/>
              </a:spcBef>
              <a:spcAft>
                <a:spcPct val="0"/>
              </a:spcAft>
            </a:pP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
        <p:nvSpPr>
          <p:cNvPr id="4" name="Title 1"/>
          <p:cNvSpPr txBox="1">
            <a:spLocks/>
          </p:cNvSpPr>
          <p:nvPr/>
        </p:nvSpPr>
        <p:spPr bwMode="auto">
          <a:xfrm>
            <a:off x="381000" y="152400"/>
            <a:ext cx="8305800" cy="1295400"/>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rmAutofit fontScale="97500"/>
            <a:scene3d>
              <a:camera prst="orthographicFront"/>
              <a:lightRig rig="freezing" dir="t">
                <a:rot lat="0" lon="0" rev="5640000"/>
              </a:lightRig>
            </a:scene3d>
            <a:sp3d prstMaterial="flat">
              <a:contourClr>
                <a:schemeClr val="tx2"/>
              </a:contourClr>
            </a:sp3d>
          </a:bodyPr>
          <a:lstStyle>
            <a:lvl1pPr algn="l" rtl="0" eaLnBrk="1" fontAlgn="base" hangingPunct="1">
              <a:spcBef>
                <a:spcPct val="0"/>
              </a:spcBef>
              <a:spcAft>
                <a:spcPct val="0"/>
              </a:spcAft>
              <a:buNone/>
              <a:defRPr sz="5000" b="0">
                <a:ln>
                  <a:noFill/>
                </a:ln>
                <a:solidFill>
                  <a:schemeClr val="tx2"/>
                </a:solidFill>
                <a:effectLst/>
                <a:latin typeface="+mj-lt"/>
                <a:ea typeface="+mj-ea"/>
                <a:cs typeface="+mj-cs"/>
              </a:defRPr>
            </a:lvl1pPr>
            <a:lvl2pPr algn="l" rtl="0" eaLnBrk="1" fontAlgn="base" hangingPunct="1">
              <a:spcBef>
                <a:spcPct val="0"/>
              </a:spcBef>
              <a:spcAft>
                <a:spcPct val="0"/>
              </a:spcAft>
              <a:defRPr sz="2400" b="1">
                <a:solidFill>
                  <a:schemeClr val="bg1"/>
                </a:solidFill>
                <a:latin typeface="Arial" charset="0"/>
                <a:ea typeface="ＭＳ Ｐゴシック" charset="0"/>
                <a:cs typeface="ＭＳ Ｐゴシック" charset="0"/>
              </a:defRPr>
            </a:lvl2pPr>
            <a:lvl3pPr algn="l" rtl="0" eaLnBrk="1" fontAlgn="base" hangingPunct="1">
              <a:spcBef>
                <a:spcPct val="0"/>
              </a:spcBef>
              <a:spcAft>
                <a:spcPct val="0"/>
              </a:spcAft>
              <a:defRPr sz="2400" b="1">
                <a:solidFill>
                  <a:schemeClr val="bg1"/>
                </a:solidFill>
                <a:latin typeface="Arial" charset="0"/>
                <a:ea typeface="ＭＳ Ｐゴシック" charset="0"/>
                <a:cs typeface="ＭＳ Ｐゴシック" charset="0"/>
              </a:defRPr>
            </a:lvl3pPr>
            <a:lvl4pPr algn="l" rtl="0" eaLnBrk="1" fontAlgn="base" hangingPunct="1">
              <a:spcBef>
                <a:spcPct val="0"/>
              </a:spcBef>
              <a:spcAft>
                <a:spcPct val="0"/>
              </a:spcAft>
              <a:defRPr sz="2400" b="1">
                <a:solidFill>
                  <a:schemeClr val="bg1"/>
                </a:solidFill>
                <a:latin typeface="Arial" charset="0"/>
                <a:ea typeface="ＭＳ Ｐゴシック" charset="0"/>
                <a:cs typeface="ＭＳ Ｐゴシック" charset="0"/>
              </a:defRPr>
            </a:lvl4pPr>
            <a:lvl5pPr algn="l" rtl="0" eaLnBrk="1" fontAlgn="base" hangingPunct="1">
              <a:spcBef>
                <a:spcPct val="0"/>
              </a:spcBef>
              <a:spcAft>
                <a:spcPct val="0"/>
              </a:spcAft>
              <a:defRPr sz="2400" b="1">
                <a:solidFill>
                  <a:schemeClr val="bg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pitchFamily="34" charset="0"/>
                <a:ea typeface="+mj-ea"/>
                <a:cs typeface="Arial" pitchFamily="34" charset="0"/>
              </a:rPr>
              <a:t>Public Sector Entity</a:t>
            </a:r>
            <a:br>
              <a:rPr kumimoji="0" lang="en-US" sz="2000" b="0" i="0" u="none" strike="noStrike" kern="0" cap="none" spc="0" normalizeH="0" baseline="0" noProof="0" dirty="0">
                <a:ln>
                  <a:noFill/>
                </a:ln>
                <a:solidFill>
                  <a:srgbClr val="000000"/>
                </a:solidFill>
                <a:effectLst/>
                <a:uLnTx/>
                <a:uFillTx/>
                <a:latin typeface="Arial" pitchFamily="34" charset="0"/>
                <a:ea typeface="+mj-ea"/>
                <a:cs typeface="Arial" pitchFamily="34" charset="0"/>
              </a:rPr>
            </a:br>
            <a:r>
              <a:rPr kumimoji="0" lang="en-US" sz="2000" b="0" i="0" u="none" strike="noStrike" kern="0" cap="none" spc="0" normalizeH="0" baseline="0" noProof="0" dirty="0">
                <a:ln>
                  <a:noFill/>
                </a:ln>
                <a:solidFill>
                  <a:srgbClr val="000000"/>
                </a:solidFill>
                <a:effectLst/>
                <a:uLnTx/>
                <a:uFillTx/>
                <a:latin typeface="Arial" pitchFamily="34" charset="0"/>
                <a:ea typeface="+mj-ea"/>
                <a:cs typeface="Arial" pitchFamily="34" charset="0"/>
              </a:rPr>
              <a:t>Consolidated Statement of Cash Flows (Direct Method)</a:t>
            </a:r>
            <a:br>
              <a:rPr kumimoji="0" lang="en-US" sz="2000" b="0" i="0" u="none" strike="noStrike" kern="0" cap="none" spc="0" normalizeH="0" baseline="0" noProof="0" dirty="0">
                <a:ln>
                  <a:noFill/>
                </a:ln>
                <a:solidFill>
                  <a:srgbClr val="000000"/>
                </a:solidFill>
                <a:effectLst/>
                <a:uLnTx/>
                <a:uFillTx/>
                <a:latin typeface="Arial" pitchFamily="34" charset="0"/>
                <a:ea typeface="+mj-ea"/>
                <a:cs typeface="Arial" pitchFamily="34" charset="0"/>
              </a:rPr>
            </a:br>
            <a:r>
              <a:rPr kumimoji="0" lang="en-US" sz="2000" b="0" i="0" u="none" strike="noStrike" kern="0" cap="none" spc="0" normalizeH="0" baseline="0" noProof="0" dirty="0">
                <a:ln>
                  <a:noFill/>
                </a:ln>
                <a:solidFill>
                  <a:srgbClr val="000000"/>
                </a:solidFill>
                <a:effectLst/>
                <a:uLnTx/>
                <a:uFillTx/>
                <a:latin typeface="Arial" pitchFamily="34" charset="0"/>
                <a:ea typeface="+mj-ea"/>
                <a:cs typeface="Arial" pitchFamily="34" charset="0"/>
              </a:rPr>
              <a:t>For the Year Ended December 31, 20X2</a:t>
            </a:r>
            <a:br>
              <a:rPr kumimoji="0" lang="en-US" sz="2000" b="0" i="0" u="none" strike="noStrike" kern="0" cap="none" spc="0" normalizeH="0" baseline="0" noProof="0" dirty="0">
                <a:ln>
                  <a:noFill/>
                </a:ln>
                <a:solidFill>
                  <a:srgbClr val="000000"/>
                </a:solidFill>
                <a:effectLst/>
                <a:uLnTx/>
                <a:uFillTx/>
                <a:latin typeface="Arial" pitchFamily="34" charset="0"/>
                <a:ea typeface="+mj-ea"/>
                <a:cs typeface="Arial" pitchFamily="34" charset="0"/>
              </a:rPr>
            </a:br>
            <a:r>
              <a:rPr kumimoji="0" lang="en-US" sz="1800" b="0" i="0" u="none" strike="noStrike" kern="0" cap="none" spc="0" normalizeH="0" baseline="0" noProof="0" dirty="0">
                <a:ln>
                  <a:noFill/>
                </a:ln>
                <a:solidFill>
                  <a:srgbClr val="000000"/>
                </a:solidFill>
                <a:effectLst/>
                <a:uLnTx/>
                <a:uFillTx/>
                <a:latin typeface="Arial" pitchFamily="34" charset="0"/>
                <a:ea typeface="+mj-ea"/>
                <a:cs typeface="Arial" pitchFamily="34" charset="0"/>
              </a:rPr>
              <a:t>(in thousands of currency units)</a:t>
            </a:r>
          </a:p>
        </p:txBody>
      </p:sp>
      <p:pic>
        <p:nvPicPr>
          <p:cNvPr id="2" name="Picture 1"/>
          <p:cNvPicPr>
            <a:picLocks noChangeAspect="1"/>
          </p:cNvPicPr>
          <p:nvPr/>
        </p:nvPicPr>
        <p:blipFill>
          <a:blip r:embed="rId2"/>
          <a:stretch>
            <a:fillRect/>
          </a:stretch>
        </p:blipFill>
        <p:spPr>
          <a:xfrm>
            <a:off x="928513" y="1447800"/>
            <a:ext cx="6781800" cy="3875314"/>
          </a:xfrm>
          <a:prstGeom prst="rect">
            <a:avLst/>
          </a:prstGeom>
        </p:spPr>
      </p:pic>
    </p:spTree>
    <p:extLst>
      <p:ext uri="{BB962C8B-B14F-4D97-AF65-F5344CB8AC3E}">
        <p14:creationId xmlns:p14="http://schemas.microsoft.com/office/powerpoint/2010/main" val="2797926722"/>
      </p:ext>
    </p:extLst>
  </p:cSld>
  <p:clrMapOvr>
    <a:masterClrMapping/>
  </p:clrMapOvr>
</p:sld>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B04539262D804C81D6BCA745DFF1E8" ma:contentTypeVersion="9" ma:contentTypeDescription="Create a new document." ma:contentTypeScope="" ma:versionID="fd53706859c796433e46c67f9304e937">
  <xsd:schema xmlns:xsd="http://www.w3.org/2001/XMLSchema" xmlns:xs="http://www.w3.org/2001/XMLSchema" xmlns:p="http://schemas.microsoft.com/office/2006/metadata/properties" xmlns:ns2="a7402fae-bb21-445c-8609-eb603ffb5c14" targetNamespace="http://schemas.microsoft.com/office/2006/metadata/properties" ma:root="true" ma:fieldsID="eb49ff68a86aba0e4d76f1bfbf9152b6" ns2:_="">
    <xsd:import namespace="a7402fae-bb21-445c-8609-eb603ffb5c1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02fae-bb21-445c-8609-eb603ffb5c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DF98D3B-54CE-4A9D-AF84-F747E81A68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402fae-bb21-445c-8609-eb603ffb5c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59B0169-5F73-4C42-B7DE-41D04C41938B}">
  <ds:schemaRefs>
    <ds:schemaRef ds:uri="http://schemas.microsoft.com/sharepoint/v3/contenttype/forms"/>
  </ds:schemaRefs>
</ds:datastoreItem>
</file>

<file path=customXml/itemProps3.xml><?xml version="1.0" encoding="utf-8"?>
<ds:datastoreItem xmlns:ds="http://schemas.openxmlformats.org/officeDocument/2006/customXml" ds:itemID="{5C63D820-F064-4277-B63D-C5F936DA376B}">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598</TotalTime>
  <Words>1003</Words>
  <Application>Microsoft Office PowerPoint</Application>
  <PresentationFormat>On-screen Show (4:3)</PresentationFormat>
  <Paragraphs>117</Paragraphs>
  <Slides>13</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Laura Leka</cp:lastModifiedBy>
  <cp:revision>34</cp:revision>
  <dcterms:created xsi:type="dcterms:W3CDTF">2014-09-10T19:10:10Z</dcterms:created>
  <dcterms:modified xsi:type="dcterms:W3CDTF">2020-10-21T18:52:03Z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0x010100F2B04539262D804C81D6BCA745DFF1E8</vt:lpwstr>
  </property>
</Properties>
</file>