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258" r:id="rId5"/>
    <p:sldId id="262" r:id="rId6"/>
    <p:sldId id="257" r:id="rId7"/>
    <p:sldId id="259" r:id="rId8"/>
    <p:sldId id="260"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C1D03A-3BE9-49BE-8FD2-C74DF183CAD2}" v="1" dt="2020-10-16T20:40:42.0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71416" autoAdjust="0"/>
  </p:normalViewPr>
  <p:slideViewPr>
    <p:cSldViewPr snapToGrid="0" snapToObjects="1">
      <p:cViewPr varScale="1">
        <p:scale>
          <a:sx n="51" d="100"/>
          <a:sy n="51" d="100"/>
        </p:scale>
        <p:origin x="203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Mason" userId="a428ece4f01b0f60" providerId="LiveId" clId="{6795C6D5-A2D2-4A5A-8311-4A7B6CD6C942}"/>
    <pc:docChg chg="modSld">
      <pc:chgData name="Paul Mason" userId="a428ece4f01b0f60" providerId="LiveId" clId="{6795C6D5-A2D2-4A5A-8311-4A7B6CD6C942}" dt="2020-09-16T22:13:49.442" v="3" actId="20577"/>
      <pc:docMkLst>
        <pc:docMk/>
      </pc:docMkLst>
      <pc:sldChg chg="modSp mod">
        <pc:chgData name="Paul Mason" userId="a428ece4f01b0f60" providerId="LiveId" clId="{6795C6D5-A2D2-4A5A-8311-4A7B6CD6C942}" dt="2020-09-16T22:13:49.442" v="3" actId="20577"/>
        <pc:sldMkLst>
          <pc:docMk/>
          <pc:sldMk cId="975841315" sldId="259"/>
        </pc:sldMkLst>
        <pc:spChg chg="mod">
          <ac:chgData name="Paul Mason" userId="a428ece4f01b0f60" providerId="LiveId" clId="{6795C6D5-A2D2-4A5A-8311-4A7B6CD6C942}" dt="2020-09-16T22:13:49.442" v="3" actId="20577"/>
          <ac:spMkLst>
            <pc:docMk/>
            <pc:sldMk cId="975841315" sldId="259"/>
            <ac:spMk id="7" creationId="{00000000-0000-0000-0000-000000000000}"/>
          </ac:spMkLst>
        </pc:spChg>
      </pc:sldChg>
    </pc:docChg>
  </pc:docChgLst>
  <pc:docChgLst>
    <pc:chgData name="Paul Mason" userId="a428ece4f01b0f60" providerId="LiveId" clId="{880EC6E4-4524-45AD-A923-2B55C087E907}"/>
    <pc:docChg chg="custSel modSld">
      <pc:chgData name="Paul Mason" userId="a428ece4f01b0f60" providerId="LiveId" clId="{880EC6E4-4524-45AD-A923-2B55C087E907}" dt="2020-07-04T21:38:59.336" v="1517" actId="20577"/>
      <pc:docMkLst>
        <pc:docMk/>
      </pc:docMkLst>
      <pc:sldChg chg="modNotesTx">
        <pc:chgData name="Paul Mason" userId="a428ece4f01b0f60" providerId="LiveId" clId="{880EC6E4-4524-45AD-A923-2B55C087E907}" dt="2020-07-04T21:30:10.216" v="326" actId="20577"/>
        <pc:sldMkLst>
          <pc:docMk/>
          <pc:sldMk cId="1441733616" sldId="257"/>
        </pc:sldMkLst>
      </pc:sldChg>
      <pc:sldChg chg="modSp mod modNotesTx">
        <pc:chgData name="Paul Mason" userId="a428ece4f01b0f60" providerId="LiveId" clId="{880EC6E4-4524-45AD-A923-2B55C087E907}" dt="2020-07-04T21:24:01.397" v="77" actId="20577"/>
        <pc:sldMkLst>
          <pc:docMk/>
          <pc:sldMk cId="4120575675" sldId="258"/>
        </pc:sldMkLst>
        <pc:spChg chg="mod">
          <ac:chgData name="Paul Mason" userId="a428ece4f01b0f60" providerId="LiveId" clId="{880EC6E4-4524-45AD-A923-2B55C087E907}" dt="2020-07-04T21:23:20.574" v="0" actId="20577"/>
          <ac:spMkLst>
            <pc:docMk/>
            <pc:sldMk cId="4120575675" sldId="258"/>
            <ac:spMk id="4" creationId="{00000000-0000-0000-0000-000000000000}"/>
          </ac:spMkLst>
        </pc:spChg>
      </pc:sldChg>
      <pc:sldChg chg="modSp mod modNotesTx">
        <pc:chgData name="Paul Mason" userId="a428ece4f01b0f60" providerId="LiveId" clId="{880EC6E4-4524-45AD-A923-2B55C087E907}" dt="2020-07-04T21:33:43.421" v="1008" actId="20577"/>
        <pc:sldMkLst>
          <pc:docMk/>
          <pc:sldMk cId="975841315" sldId="259"/>
        </pc:sldMkLst>
        <pc:spChg chg="mod">
          <ac:chgData name="Paul Mason" userId="a428ece4f01b0f60" providerId="LiveId" clId="{880EC6E4-4524-45AD-A923-2B55C087E907}" dt="2020-07-04T21:32:05.466" v="650" actId="6549"/>
          <ac:spMkLst>
            <pc:docMk/>
            <pc:sldMk cId="975841315" sldId="259"/>
            <ac:spMk id="7" creationId="{00000000-0000-0000-0000-000000000000}"/>
          </ac:spMkLst>
        </pc:spChg>
      </pc:sldChg>
      <pc:sldChg chg="modNotesTx">
        <pc:chgData name="Paul Mason" userId="a428ece4f01b0f60" providerId="LiveId" clId="{880EC6E4-4524-45AD-A923-2B55C087E907}" dt="2020-07-04T21:38:59.336" v="1517" actId="20577"/>
        <pc:sldMkLst>
          <pc:docMk/>
          <pc:sldMk cId="908644750" sldId="260"/>
        </pc:sldMkLst>
      </pc:sldChg>
    </pc:docChg>
  </pc:docChgLst>
  <pc:docChgLst>
    <pc:chgData name="Jazmin Jackson" userId="f572b969-e4f5-4724-882f-3c5f18082039" providerId="ADAL" clId="{2CC1D03A-3BE9-49BE-8FD2-C74DF183CAD2}"/>
    <pc:docChg chg="modSld">
      <pc:chgData name="Jazmin Jackson" userId="f572b969-e4f5-4724-882f-3c5f18082039" providerId="ADAL" clId="{2CC1D03A-3BE9-49BE-8FD2-C74DF183CAD2}" dt="2020-10-16T20:40:52.501" v="2" actId="14100"/>
      <pc:docMkLst>
        <pc:docMk/>
      </pc:docMkLst>
      <pc:sldChg chg="modSp mod">
        <pc:chgData name="Jazmin Jackson" userId="f572b969-e4f5-4724-882f-3c5f18082039" providerId="ADAL" clId="{2CC1D03A-3BE9-49BE-8FD2-C74DF183CAD2}" dt="2020-10-16T20:40:52.501" v="2" actId="14100"/>
        <pc:sldMkLst>
          <pc:docMk/>
          <pc:sldMk cId="4120575675" sldId="258"/>
        </pc:sldMkLst>
        <pc:picChg chg="mod">
          <ac:chgData name="Jazmin Jackson" userId="f572b969-e4f5-4724-882f-3c5f18082039" providerId="ADAL" clId="{2CC1D03A-3BE9-49BE-8FD2-C74DF183CAD2}" dt="2020-10-16T20:40:52.501" v="2" actId="14100"/>
          <ac:picMkLst>
            <pc:docMk/>
            <pc:sldMk cId="4120575675" sldId="258"/>
            <ac:picMk id="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7BFD8-BE8B-4BE6-BD2E-21286483721B}" type="datetimeFigureOut">
              <a:rPr lang="en-GB" smtClean="0"/>
              <a:t>16/10/2020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DE332D-D59D-4BED-BC65-F08AB2235BAF}" type="slidenum">
              <a:rPr lang="en-GB" smtClean="0"/>
              <a:t>‹#›</a:t>
            </a:fld>
            <a:endParaRPr lang="en-GB"/>
          </a:p>
        </p:txBody>
      </p:sp>
    </p:spTree>
    <p:extLst>
      <p:ext uri="{BB962C8B-B14F-4D97-AF65-F5344CB8AC3E}">
        <p14:creationId xmlns:p14="http://schemas.microsoft.com/office/powerpoint/2010/main" val="1205501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24 is a public sector specific standard. There is no equivalent IFRS.</a:t>
            </a:r>
          </a:p>
        </p:txBody>
      </p:sp>
      <p:sp>
        <p:nvSpPr>
          <p:cNvPr id="4" name="Slide Number Placeholder 3"/>
          <p:cNvSpPr>
            <a:spLocks noGrp="1"/>
          </p:cNvSpPr>
          <p:nvPr>
            <p:ph type="sldNum" sz="quarter" idx="5"/>
          </p:nvPr>
        </p:nvSpPr>
        <p:spPr/>
        <p:txBody>
          <a:bodyPr/>
          <a:lstStyle/>
          <a:p>
            <a:fld id="{47DE332D-D59D-4BED-BC65-F08AB2235BAF}" type="slidenum">
              <a:rPr lang="en-GB" smtClean="0"/>
              <a:t>1</a:t>
            </a:fld>
            <a:endParaRPr lang="en-GB"/>
          </a:p>
        </p:txBody>
      </p:sp>
    </p:spTree>
    <p:extLst>
      <p:ext uri="{BB962C8B-B14F-4D97-AF65-F5344CB8AC3E}">
        <p14:creationId xmlns:p14="http://schemas.microsoft.com/office/powerpoint/2010/main" val="472472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budget is an important document for many governments. Reporting comparisons of budgets and the results of budget execution enhances the transparency of financial statements and is an important element in demonstrating accountability, particularly for those entities that make their budgets publicly available. Requiring those entities that publish their approved budgets aids transparency, and it requires those entities to report on how they have performed against that published budget.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7DE332D-D59D-4BED-BC65-F08AB2235BAF}" type="slidenum">
              <a:rPr lang="en-GB" smtClean="0"/>
              <a:t>3</a:t>
            </a:fld>
            <a:endParaRPr lang="en-GB"/>
          </a:p>
        </p:txBody>
      </p:sp>
    </p:spTree>
    <p:extLst>
      <p:ext uri="{BB962C8B-B14F-4D97-AF65-F5344CB8AC3E}">
        <p14:creationId xmlns:p14="http://schemas.microsoft.com/office/powerpoint/2010/main" val="3689644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governments prepare budgets on a cash basis. This is not directly comparable with the </a:t>
            </a:r>
            <a:r>
              <a:rPr lang="en-GB" dirty="0" err="1"/>
              <a:t>financiail</a:t>
            </a:r>
            <a:r>
              <a:rPr lang="en-GB" dirty="0"/>
              <a:t> statements, so an additional financial statement is required.</a:t>
            </a:r>
          </a:p>
          <a:p>
            <a:endParaRPr lang="en-GB" dirty="0"/>
          </a:p>
          <a:p>
            <a:r>
              <a:rPr lang="en-GB" dirty="0"/>
              <a:t>Where budgets and financial statements are prepared on the same basis (i.e., accrual IPSAS), then additional columns in the financial statements (for example, statement of financial performance) can be used.</a:t>
            </a:r>
          </a:p>
          <a:p>
            <a:endParaRPr lang="en-GB" dirty="0"/>
          </a:p>
          <a:p>
            <a:r>
              <a:rPr lang="en-GB" dirty="0"/>
              <a:t>What basis do participants’ organizations use when preparing budgets? Consider a show of hands / online poll to see how many (if any use the accrual basis).</a:t>
            </a:r>
          </a:p>
        </p:txBody>
      </p:sp>
      <p:sp>
        <p:nvSpPr>
          <p:cNvPr id="4" name="Slide Number Placeholder 3"/>
          <p:cNvSpPr>
            <a:spLocks noGrp="1"/>
          </p:cNvSpPr>
          <p:nvPr>
            <p:ph type="sldNum" sz="quarter" idx="5"/>
          </p:nvPr>
        </p:nvSpPr>
        <p:spPr/>
        <p:txBody>
          <a:bodyPr/>
          <a:lstStyle/>
          <a:p>
            <a:fld id="{47DE332D-D59D-4BED-BC65-F08AB2235BAF}" type="slidenum">
              <a:rPr lang="en-GB" smtClean="0"/>
              <a:t>4</a:t>
            </a:fld>
            <a:endParaRPr lang="en-GB"/>
          </a:p>
        </p:txBody>
      </p:sp>
    </p:spTree>
    <p:extLst>
      <p:ext uri="{BB962C8B-B14F-4D97-AF65-F5344CB8AC3E}">
        <p14:creationId xmlns:p14="http://schemas.microsoft.com/office/powerpoint/2010/main" val="1498304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COVID-19 pandemic is likely to have had a significant impact on governments’ and other public sector entities’ budgets (either in changes from original to final budget) or as an explanation of the differences between budget and actual amounts.</a:t>
            </a:r>
          </a:p>
          <a:p>
            <a:endParaRPr lang="en-GB" dirty="0"/>
          </a:p>
          <a:p>
            <a:r>
              <a:rPr lang="en-GB" dirty="0"/>
              <a:t>Consider a discussion (chat or break-out groups if delivering the training online) about the effect the pandemic has had on participants’ organizations. How would they present these?</a:t>
            </a:r>
          </a:p>
        </p:txBody>
      </p:sp>
      <p:sp>
        <p:nvSpPr>
          <p:cNvPr id="4" name="Slide Number Placeholder 3"/>
          <p:cNvSpPr>
            <a:spLocks noGrp="1"/>
          </p:cNvSpPr>
          <p:nvPr>
            <p:ph type="sldNum" sz="quarter" idx="5"/>
          </p:nvPr>
        </p:nvSpPr>
        <p:spPr/>
        <p:txBody>
          <a:bodyPr/>
          <a:lstStyle/>
          <a:p>
            <a:fld id="{47DE332D-D59D-4BED-BC65-F08AB2235BAF}" type="slidenum">
              <a:rPr lang="en-GB" smtClean="0"/>
              <a:t>5</a:t>
            </a:fld>
            <a:endParaRPr lang="en-GB"/>
          </a:p>
        </p:txBody>
      </p:sp>
    </p:spTree>
    <p:extLst>
      <p:ext uri="{BB962C8B-B14F-4D97-AF65-F5344CB8AC3E}">
        <p14:creationId xmlns:p14="http://schemas.microsoft.com/office/powerpoint/2010/main" val="2516590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10/16/2020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7 - Presentation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27981" y="2713637"/>
            <a:ext cx="11964037" cy="8972326"/>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1" y="-2552095"/>
            <a:ext cx="9144000" cy="6675901"/>
          </a:xfrm>
          <a:prstGeom prst="rect">
            <a:avLst/>
          </a:prstGeom>
        </p:spPr>
      </p:pic>
      <p:pic>
        <p:nvPicPr>
          <p:cNvPr id="2" name="Picture 1" descr="7 - Present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6797" y="1722260"/>
            <a:ext cx="11770641" cy="8827291"/>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Presentation of Budget Information</a:t>
            </a:r>
          </a:p>
          <a:p>
            <a:pPr algn="l"/>
            <a:r>
              <a:rPr lang="en-US" b="1" dirty="0">
                <a:latin typeface="Arial" panose="020B0604020202020204" pitchFamily="34" charset="0"/>
                <a:cs typeface="Arial" panose="020B0604020202020204" pitchFamily="34" charset="0"/>
              </a:rPr>
              <a:t>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24</a:t>
            </a:r>
          </a:p>
          <a:p>
            <a:pPr algn="l"/>
            <a:endParaRPr lang="en-US" sz="1250" dirty="0"/>
          </a:p>
        </p:txBody>
      </p:sp>
    </p:spTree>
    <p:extLst>
      <p:ext uri="{BB962C8B-B14F-4D97-AF65-F5344CB8AC3E}">
        <p14:creationId xmlns:p14="http://schemas.microsoft.com/office/powerpoint/2010/main" val="412057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Budget Information</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2647241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Budget Information</a:t>
            </a:r>
          </a:p>
        </p:txBody>
      </p:sp>
      <p:sp>
        <p:nvSpPr>
          <p:cNvPr id="7" name="TextBox 6"/>
          <p:cNvSpPr txBox="1"/>
          <p:nvPr/>
        </p:nvSpPr>
        <p:spPr>
          <a:xfrm>
            <a:off x="495300" y="881956"/>
            <a:ext cx="8089900" cy="388824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Presentation of Budget Information</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Clr>
                <a:srgbClr val="000000"/>
              </a:buClr>
              <a:buFontTx/>
              <a:buChar char="•"/>
            </a:pPr>
            <a:r>
              <a:rPr lang="en-US" altLang="en-US" sz="2000" kern="0" dirty="0">
                <a:solidFill>
                  <a:srgbClr val="000000">
                    <a:lumMod val="65000"/>
                    <a:lumOff val="35000"/>
                  </a:srgbClr>
                </a:solidFill>
                <a:latin typeface="Arial" pitchFamily="34" charset="0"/>
                <a:ea typeface="ＭＳ Ｐゴシック" charset="0"/>
                <a:cs typeface="Arial" pitchFamily="34" charset="0"/>
              </a:rPr>
              <a:t>Applies to public sector entities that make their approved budget publicly available</a:t>
            </a:r>
          </a:p>
          <a:p>
            <a:pPr marL="342900" lvl="0" indent="-342900" defTabSz="914400" fontAlgn="base">
              <a:spcBef>
                <a:spcPts val="776"/>
              </a:spcBef>
              <a:spcAft>
                <a:spcPct val="0"/>
              </a:spcAft>
              <a:buClr>
                <a:srgbClr val="000000"/>
              </a:buClr>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Does not require that entities make their budgets available</a:t>
            </a:r>
          </a:p>
          <a:p>
            <a:pPr marL="342900" lvl="0" indent="-342900" defTabSz="914400" fontAlgn="base">
              <a:spcBef>
                <a:spcPts val="776"/>
              </a:spcBef>
              <a:spcAft>
                <a:spcPct val="0"/>
              </a:spcAft>
              <a:buClr>
                <a:srgbClr val="000000"/>
              </a:buClr>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Does not establish requirements about the basis of accounting in a budget or the presentation of information in a budget. </a:t>
            </a:r>
          </a:p>
          <a:p>
            <a:pPr marL="342900" lvl="0" indent="-342900" defTabSz="914400" fontAlgn="base">
              <a:spcBef>
                <a:spcPts val="776"/>
              </a:spcBef>
              <a:spcAft>
                <a:spcPct val="0"/>
              </a:spcAft>
              <a:buClr>
                <a:srgbClr val="000000"/>
              </a:buClr>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Enhances the transparency of financial statement and demonstrates accountability  </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Budget Information</a:t>
            </a:r>
          </a:p>
        </p:txBody>
      </p:sp>
      <p:sp>
        <p:nvSpPr>
          <p:cNvPr id="7" name="TextBox 6"/>
          <p:cNvSpPr txBox="1"/>
          <p:nvPr/>
        </p:nvSpPr>
        <p:spPr>
          <a:xfrm>
            <a:off x="495300" y="881956"/>
            <a:ext cx="8089900" cy="542712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Presentation</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Comparison of budgeted amounts and actual amounts</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If financial statements and budget prepared on comparable basis (e.g. accrual f/s &amp; accrual budget)</a:t>
            </a:r>
          </a:p>
          <a:p>
            <a:pPr marL="694944" lvl="1" indent="-347472" defTabSz="914400" fontAlgn="base">
              <a:spcBef>
                <a:spcPts val="776"/>
              </a:spcBef>
              <a:spcAft>
                <a:spcPct val="0"/>
              </a:spcAft>
              <a:buFontTx/>
              <a:buChar char="–"/>
            </a:pPr>
            <a:r>
              <a:rPr lang="en-US" altLang="en-US" sz="2000" kern="0" dirty="0">
                <a:solidFill>
                  <a:srgbClr val="000000">
                    <a:lumMod val="65000"/>
                    <a:lumOff val="35000"/>
                  </a:srgbClr>
                </a:solidFill>
                <a:latin typeface="Arial" pitchFamily="34" charset="0"/>
                <a:ea typeface="ＭＳ Ｐゴシック" charset="0"/>
                <a:cs typeface="Arial" pitchFamily="34" charset="0"/>
              </a:rPr>
              <a:t>Additional budget columns in the financial statements</a:t>
            </a:r>
          </a:p>
          <a:p>
            <a:pPr marL="694944" lvl="1" indent="-347472" defTabSz="914400" fontAlgn="base">
              <a:spcBef>
                <a:spcPts val="776"/>
              </a:spcBef>
              <a:spcAft>
                <a:spcPct val="0"/>
              </a:spcAft>
              <a:buFontTx/>
              <a:buChar char="–"/>
            </a:pPr>
            <a:r>
              <a:rPr lang="en-US" altLang="en-US" sz="2000" kern="0" dirty="0">
                <a:solidFill>
                  <a:srgbClr val="000000">
                    <a:lumMod val="65000"/>
                    <a:lumOff val="35000"/>
                  </a:srgbClr>
                </a:solidFill>
                <a:latin typeface="Arial" pitchFamily="34" charset="0"/>
                <a:ea typeface="ＭＳ Ｐゴシック" charset="0"/>
                <a:cs typeface="Arial" pitchFamily="34" charset="0"/>
              </a:rPr>
              <a:t>S</a:t>
            </a:r>
            <a:r>
              <a:rPr lang="en-US" altLang="en-US" sz="2000" kern="0">
                <a:solidFill>
                  <a:srgbClr val="000000">
                    <a:lumMod val="65000"/>
                    <a:lumOff val="35000"/>
                  </a:srgbClr>
                </a:solidFill>
                <a:latin typeface="Arial" pitchFamily="34" charset="0"/>
                <a:ea typeface="ＭＳ Ｐゴシック" charset="0"/>
                <a:cs typeface="Arial" pitchFamily="34" charset="0"/>
              </a:rPr>
              <a:t>eparate </a:t>
            </a:r>
            <a:r>
              <a:rPr lang="en-US" altLang="en-US" sz="2000" kern="0" dirty="0">
                <a:solidFill>
                  <a:srgbClr val="000000">
                    <a:lumMod val="65000"/>
                    <a:lumOff val="35000"/>
                  </a:srgbClr>
                </a:solidFill>
                <a:latin typeface="Arial" pitchFamily="34" charset="0"/>
                <a:ea typeface="ＭＳ Ｐゴシック" charset="0"/>
                <a:cs typeface="Arial" pitchFamily="34" charset="0"/>
              </a:rPr>
              <a:t>additional financial statement</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If financial statements and budget not prepared on comparable basis (e.g. accrual f/s &amp; cash budget) separate additional financial statement required</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Comparable basis to the budget</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5841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Budget Information</a:t>
            </a:r>
          </a:p>
        </p:txBody>
      </p:sp>
      <p:sp>
        <p:nvSpPr>
          <p:cNvPr id="7" name="TextBox 6"/>
          <p:cNvSpPr txBox="1"/>
          <p:nvPr/>
        </p:nvSpPr>
        <p:spPr>
          <a:xfrm>
            <a:off x="495300" y="881956"/>
            <a:ext cx="8089900" cy="378565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Note Disclosures</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Material differences between the budget and actual amounts</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Explanation of whether changes between the original and final budget are from reallocations within the budget, or of other factors</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Explanation of the budgetary basis and classification basis adopted in the approved budget;</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Period of the approved budget; and</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Entities included in the approved budget</a:t>
            </a: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8644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528624"/>
          </a:xfrm>
          <a:prstGeom prst="rect">
            <a:avLst/>
          </a:prstGeom>
          <a:noFill/>
        </p:spPr>
        <p:txBody>
          <a:bodyPr wrap="square" rtlCol="0">
            <a:spAutoFit/>
          </a:bodyPr>
          <a:lstStyle/>
          <a:p>
            <a:pPr lvl="0" defTabSz="914400" fontAlgn="base">
              <a:spcBef>
                <a:spcPts val="776"/>
              </a:spcBef>
              <a:spcAft>
                <a:spcPct val="0"/>
              </a:spcAft>
            </a:pPr>
            <a:r>
              <a:rPr lang="en-US" sz="2000" b="1" kern="0" dirty="0">
                <a:solidFill>
                  <a:srgbClr val="000000">
                    <a:lumMod val="65000"/>
                    <a:lumOff val="35000"/>
                  </a:srgbClr>
                </a:solidFill>
                <a:latin typeface="Arial" pitchFamily="34" charset="0"/>
                <a:ea typeface="ＭＳ Ｐゴシック" charset="0"/>
                <a:cs typeface="Arial" pitchFamily="34" charset="0"/>
              </a:rPr>
              <a:t>Questions and Discussion</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pic>
        <p:nvPicPr>
          <p:cNvPr id="9"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10" name="Rectangle 9"/>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
        <p:nvSpPr>
          <p:cNvPr id="12" name="TextBox 11"/>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Budget Information</a:t>
            </a:r>
          </a:p>
        </p:txBody>
      </p:sp>
    </p:spTree>
    <p:extLst>
      <p:ext uri="{BB962C8B-B14F-4D97-AF65-F5344CB8AC3E}">
        <p14:creationId xmlns:p14="http://schemas.microsoft.com/office/powerpoint/2010/main" val="410201631"/>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B04539262D804C81D6BCA745DFF1E8" ma:contentTypeVersion="9" ma:contentTypeDescription="Create a new document." ma:contentTypeScope="" ma:versionID="fd53706859c796433e46c67f9304e937">
  <xsd:schema xmlns:xsd="http://www.w3.org/2001/XMLSchema" xmlns:xs="http://www.w3.org/2001/XMLSchema" xmlns:p="http://schemas.microsoft.com/office/2006/metadata/properties" xmlns:ns2="a7402fae-bb21-445c-8609-eb603ffb5c14" targetNamespace="http://schemas.microsoft.com/office/2006/metadata/properties" ma:root="true" ma:fieldsID="eb49ff68a86aba0e4d76f1bfbf9152b6" ns2:_="">
    <xsd:import namespace="a7402fae-bb21-445c-8609-eb603ffb5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02fae-bb21-445c-8609-eb603ffb5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624AC7-3D11-4A82-A84E-BF6D17D868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02fae-bb21-445c-8609-eb603ffb5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498278-505D-4090-B4B5-01A6E8E3F4BA}">
  <ds:schemaRefs>
    <ds:schemaRef ds:uri="http://schemas.openxmlformats.org/package/2006/metadata/core-properties"/>
    <ds:schemaRef ds:uri="http://www.w3.org/XML/1998/namespace"/>
    <ds:schemaRef ds:uri="http://purl.org/dc/elements/1.1/"/>
    <ds:schemaRef ds:uri="http://schemas.microsoft.com/office/2006/metadata/properties"/>
    <ds:schemaRef ds:uri="http://purl.org/dc/terms/"/>
    <ds:schemaRef ds:uri="http://schemas.microsoft.com/office/2006/documentManagement/types"/>
    <ds:schemaRef ds:uri="a7402fae-bb21-445c-8609-eb603ffb5c14"/>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94EFB292-A951-4D36-B565-E9A3D056AF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200</TotalTime>
  <Words>529</Words>
  <Application>Microsoft Office PowerPoint</Application>
  <PresentationFormat>On-screen Show (4:3)</PresentationFormat>
  <Paragraphs>50</Paragraphs>
  <Slides>6</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Jazmin Jackson</cp:lastModifiedBy>
  <cp:revision>38</cp:revision>
  <dcterms:created xsi:type="dcterms:W3CDTF">2014-09-10T19:10:10Z</dcterms:created>
  <dcterms:modified xsi:type="dcterms:W3CDTF">2020-10-16T20:41:15Z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