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8" r:id="rId5"/>
    <p:sldId id="263" r:id="rId6"/>
    <p:sldId id="257" r:id="rId7"/>
    <p:sldId id="259" r:id="rId8"/>
    <p:sldId id="260" r:id="rId9"/>
    <p:sldId id="262" r:id="rId10"/>
    <p:sldId id="26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E8806-8137-4898-A14C-DF0C74BC43FC}" v="1" dt="2020-10-16T20:43:43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6" autoAdjust="0"/>
    <p:restoredTop sz="75536" autoAdjust="0"/>
  </p:normalViewPr>
  <p:slideViewPr>
    <p:cSldViewPr snapToGrid="0" snapToObjects="1">
      <p:cViewPr varScale="1">
        <p:scale>
          <a:sx n="54" d="100"/>
          <a:sy n="54" d="100"/>
        </p:scale>
        <p:origin x="1944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son" userId="a428ece4f01b0f60" providerId="LiveId" clId="{E03FE88E-A772-41CE-98EE-06E751403284}"/>
    <pc:docChg chg="custSel modSld">
      <pc:chgData name="Paul Mason" userId="a428ece4f01b0f60" providerId="LiveId" clId="{E03FE88E-A772-41CE-98EE-06E751403284}" dt="2020-07-04T22:17:02.362" v="2250" actId="20577"/>
      <pc:docMkLst>
        <pc:docMk/>
      </pc:docMkLst>
      <pc:sldChg chg="modNotesTx">
        <pc:chgData name="Paul Mason" userId="a428ece4f01b0f60" providerId="LiveId" clId="{E03FE88E-A772-41CE-98EE-06E751403284}" dt="2020-07-04T21:58:56.410" v="622" actId="20577"/>
        <pc:sldMkLst>
          <pc:docMk/>
          <pc:sldMk cId="1441733616" sldId="257"/>
        </pc:sldMkLst>
      </pc:sldChg>
      <pc:sldChg chg="modSp mod modNotesTx">
        <pc:chgData name="Paul Mason" userId="a428ece4f01b0f60" providerId="LiveId" clId="{E03FE88E-A772-41CE-98EE-06E751403284}" dt="2020-07-04T21:56:18.454" v="100" actId="20577"/>
        <pc:sldMkLst>
          <pc:docMk/>
          <pc:sldMk cId="4120575675" sldId="258"/>
        </pc:sldMkLst>
        <pc:spChg chg="mod">
          <ac:chgData name="Paul Mason" userId="a428ece4f01b0f60" providerId="LiveId" clId="{E03FE88E-A772-41CE-98EE-06E751403284}" dt="2020-07-04T21:43:35.895" v="0" actId="20577"/>
          <ac:spMkLst>
            <pc:docMk/>
            <pc:sldMk cId="4120575675" sldId="258"/>
            <ac:spMk id="4" creationId="{00000000-0000-0000-0000-000000000000}"/>
          </ac:spMkLst>
        </pc:spChg>
      </pc:sldChg>
      <pc:sldChg chg="modNotesTx">
        <pc:chgData name="Paul Mason" userId="a428ece4f01b0f60" providerId="LiveId" clId="{E03FE88E-A772-41CE-98EE-06E751403284}" dt="2020-07-04T22:11:21.672" v="1865" actId="20577"/>
        <pc:sldMkLst>
          <pc:docMk/>
          <pc:sldMk cId="975841315" sldId="259"/>
        </pc:sldMkLst>
      </pc:sldChg>
      <pc:sldChg chg="modSp mod modNotesTx">
        <pc:chgData name="Paul Mason" userId="a428ece4f01b0f60" providerId="LiveId" clId="{E03FE88E-A772-41CE-98EE-06E751403284}" dt="2020-07-04T22:07:20.177" v="1751" actId="20577"/>
        <pc:sldMkLst>
          <pc:docMk/>
          <pc:sldMk cId="908644750" sldId="260"/>
        </pc:sldMkLst>
        <pc:spChg chg="mod">
          <ac:chgData name="Paul Mason" userId="a428ece4f01b0f60" providerId="LiveId" clId="{E03FE88E-A772-41CE-98EE-06E751403284}" dt="2020-07-04T22:00:10.210" v="838" actId="108"/>
          <ac:spMkLst>
            <pc:docMk/>
            <pc:sldMk cId="908644750" sldId="260"/>
            <ac:spMk id="7" creationId="{00000000-0000-0000-0000-000000000000}"/>
          </ac:spMkLst>
        </pc:spChg>
      </pc:sldChg>
      <pc:sldChg chg="modNotesTx">
        <pc:chgData name="Paul Mason" userId="a428ece4f01b0f60" providerId="LiveId" clId="{E03FE88E-A772-41CE-98EE-06E751403284}" dt="2020-07-04T22:17:02.362" v="2250" actId="20577"/>
        <pc:sldMkLst>
          <pc:docMk/>
          <pc:sldMk cId="2574028492" sldId="261"/>
        </pc:sldMkLst>
      </pc:sldChg>
      <pc:sldChg chg="modNotesTx">
        <pc:chgData name="Paul Mason" userId="a428ece4f01b0f60" providerId="LiveId" clId="{E03FE88E-A772-41CE-98EE-06E751403284}" dt="2020-07-04T22:15:47.806" v="2118" actId="20577"/>
        <pc:sldMkLst>
          <pc:docMk/>
          <pc:sldMk cId="1800644926" sldId="262"/>
        </pc:sldMkLst>
      </pc:sldChg>
    </pc:docChg>
  </pc:docChgLst>
  <pc:docChgLst>
    <pc:chgData name="Jazmin Jackson" userId="f572b969-e4f5-4724-882f-3c5f18082039" providerId="ADAL" clId="{E96E8806-8137-4898-A14C-DF0C74BC43FC}"/>
    <pc:docChg chg="modSld">
      <pc:chgData name="Jazmin Jackson" userId="f572b969-e4f5-4724-882f-3c5f18082039" providerId="ADAL" clId="{E96E8806-8137-4898-A14C-DF0C74BC43FC}" dt="2020-10-16T20:43:55.351" v="2" actId="14100"/>
      <pc:docMkLst>
        <pc:docMk/>
      </pc:docMkLst>
      <pc:sldChg chg="modSp mod">
        <pc:chgData name="Jazmin Jackson" userId="f572b969-e4f5-4724-882f-3c5f18082039" providerId="ADAL" clId="{E96E8806-8137-4898-A14C-DF0C74BC43FC}" dt="2020-10-16T20:43:55.351" v="2" actId="14100"/>
        <pc:sldMkLst>
          <pc:docMk/>
          <pc:sldMk cId="4120575675" sldId="258"/>
        </pc:sldMkLst>
        <pc:picChg chg="mod">
          <ac:chgData name="Jazmin Jackson" userId="f572b969-e4f5-4724-882f-3c5f18082039" providerId="ADAL" clId="{E96E8806-8137-4898-A14C-DF0C74BC43FC}" dt="2020-10-16T20:43:55.351" v="2" actId="14100"/>
          <ac:picMkLst>
            <pc:docMk/>
            <pc:sldMk cId="4120575675" sldId="258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01DCD-D80E-47A4-BE68-7FA49DD361F0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2ED0-3DC7-4C75-9A9C-37BB3251B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9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IPSAS 4 is based on IAS 21. If participants are familiar with IFRS, consider highlighting this fact.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ED0-3DC7-4C75-9A9C-37BB3251B8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1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IPSAS 4 deals with the transactions as they take place and with any balances resulting from those transactions at the end of the reporting period. So if a loan is taken in a foreign currency IPSAS 4 addresses both the initial recognition and measurement when the loan is taken, plus any restatement of that loan at year end.</a:t>
            </a:r>
          </a:p>
          <a:p>
            <a:endParaRPr lang="en-GB" dirty="0"/>
          </a:p>
          <a:p>
            <a:r>
              <a:rPr lang="en-GB" dirty="0"/>
              <a:t>Most countries will use their currency as the presentation currency.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ED0-3DC7-4C75-9A9C-37BB3251B8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5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countries will use their currency as the functional currency, but some countries may have a different functional currency, for example the US $.</a:t>
            </a:r>
          </a:p>
          <a:p>
            <a:endParaRPr lang="en-GB" dirty="0"/>
          </a:p>
          <a:p>
            <a:r>
              <a:rPr lang="en-GB" dirty="0"/>
              <a:t>Depending on participants’ countries, consider whether a discussion of the functional currency is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ED0-3DC7-4C75-9A9C-37BB3251B8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8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Translation is the term used to describe the process of converting the foreign currency value to the functional currency value.</a:t>
            </a:r>
          </a:p>
          <a:p>
            <a:endParaRPr lang="en-GB" dirty="0"/>
          </a:p>
          <a:p>
            <a:r>
              <a:rPr lang="en-GB" dirty="0"/>
              <a:t>Note that IPSAS 4 is dependent on the accounting policies selected under other IPSAS.</a:t>
            </a:r>
          </a:p>
          <a:p>
            <a:endParaRPr lang="en-GB" dirty="0"/>
          </a:p>
          <a:p>
            <a:r>
              <a:rPr lang="en-GB" dirty="0"/>
              <a:t>For example, investment property may be held at historical value or at fair value. If it is measured at historical cost, the foreign currency is translated a the transaction date (when the property is purchased); no restatement is carried out after that point. However, if the investment property is measured at fair value, it is translated each time fair value is assessed, which may be annually.</a:t>
            </a:r>
          </a:p>
          <a:p>
            <a:endParaRPr lang="en-GB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practical reasons, a rate that approximates the actual rate at the date of the transaction is often used, for example, an average rate for a week. This may be relevant where there is a significant volume of transactions.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ED0-3DC7-4C75-9A9C-37BB3251B8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707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many public sector entities, the only exchange differences they encounter will be on monetary items. If participants’ organization have other differences, consider further discussion of the exchange differences.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ED0-3DC7-4C75-9A9C-37BB3251B8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9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many public sector entities, the only exchange differences they encounter will be on monetary items. If participants’ organization have other differences, consider further discussion of the disclosure requirements.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Changes in functional currency are rare, but do happen (e.g</a:t>
            </a:r>
            <a:r>
              <a:rPr lang="en-GB"/>
              <a:t>., adoption of he Euro).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ED0-3DC7-4C75-9A9C-37BB3251B8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10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- Presentation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981" y="2713637"/>
            <a:ext cx="11964037" cy="897232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9" y="484366"/>
            <a:ext cx="7835901" cy="455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Introduction to IPSAS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3668" y="6261100"/>
            <a:ext cx="77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-2552095"/>
            <a:ext cx="9269352" cy="6767419"/>
          </a:xfrm>
          <a:prstGeom prst="rect">
            <a:avLst/>
          </a:prstGeom>
        </p:spPr>
      </p:pic>
      <p:pic>
        <p:nvPicPr>
          <p:cNvPr id="2" name="Picture 1" descr="7 - Present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797" y="1722260"/>
            <a:ext cx="11770641" cy="8827291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00099" y="4036836"/>
            <a:ext cx="7153719" cy="209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Foreign Exchange</a:t>
            </a: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IPSAS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l"/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412057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i="1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Handbook of International Public Sector Accounting Pronouncements</a:t>
            </a: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primary authoritative source of international generally accepted accounting principles for public sector entities. </a:t>
            </a: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information in this presentation is proprietary and copyrighted.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Transactions in foreign currencies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Foreign operations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Presentation currency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3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Currency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Currency of the primary economic environment in which the entity operates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Generally straightforward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Revenue raised; costs settled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Foreign currency items generally translated to functional currency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4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462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</a:p>
          <a:p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Initially:</a:t>
            </a:r>
          </a:p>
          <a:p>
            <a:pPr marL="914400" lvl="1" indent="-457200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Apply spot exchange rate to foreign currency amount at transaction date</a:t>
            </a:r>
          </a:p>
          <a:p>
            <a:pPr marL="57150"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Subsequent</a:t>
            </a:r>
          </a:p>
          <a:p>
            <a:pPr marL="914400" lvl="1" indent="-457200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Foreign currency monetary items at closing rate</a:t>
            </a:r>
          </a:p>
          <a:p>
            <a:pPr marL="914400" lvl="1" indent="-457200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Nonmonetary items measured at historical cost translated at transaction date</a:t>
            </a:r>
          </a:p>
          <a:p>
            <a:pPr marL="914400" lvl="1" indent="-457200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Nonmonetary items at fair value translated at date when fair value determined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4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Differences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Monetary items – recognize differences in surplus/deficit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Nonmonetary item – recognize where related gain/loss recognized – net assets/equity or surplus/deficit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Monetary item part of foreign operations – surplus/deficit of separate financial statements</a:t>
            </a:r>
          </a:p>
          <a:p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4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Exchange differences recognized in surplus/deficit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Net exchange differences on net assets/equity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Change in functional currency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2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300" y="881956"/>
            <a:ext cx="80899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Discussion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://www.eko-punkt.de/fileadmin/user_upload/ekopunkt/bilder/Fragezeichen_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5BA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275" y="1667860"/>
            <a:ext cx="7412396" cy="223159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5284" y="41394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Visit the IPSASB web site </a:t>
            </a:r>
            <a:r>
              <a:rPr lang="en-GB" sz="2000" kern="0" dirty="0">
                <a:solidFill>
                  <a:srgbClr val="005BAA">
                    <a:lumMod val="7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http://www.ipsasb.org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</p:spTree>
    <p:extLst>
      <p:ext uri="{BB962C8B-B14F-4D97-AF65-F5344CB8AC3E}">
        <p14:creationId xmlns:p14="http://schemas.microsoft.com/office/powerpoint/2010/main" val="3315551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E"/>
      </a:dk1>
      <a:lt1>
        <a:sysClr val="window" lastClr="FFFFFF"/>
      </a:lt1>
      <a:dk2>
        <a:srgbClr val="168136"/>
      </a:dk2>
      <a:lt2>
        <a:srgbClr val="003C80"/>
      </a:lt2>
      <a:accent1>
        <a:srgbClr val="12A9D9"/>
      </a:accent1>
      <a:accent2>
        <a:srgbClr val="D53D20"/>
      </a:accent2>
      <a:accent3>
        <a:srgbClr val="E78E23"/>
      </a:accent3>
      <a:accent4>
        <a:srgbClr val="73B632"/>
      </a:accent4>
      <a:accent5>
        <a:srgbClr val="010000"/>
      </a:accent5>
      <a:accent6>
        <a:srgbClr val="FFFFFE"/>
      </a:accent6>
      <a:hlink>
        <a:srgbClr val="00000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04539262D804C81D6BCA745DFF1E8" ma:contentTypeVersion="9" ma:contentTypeDescription="Create a new document." ma:contentTypeScope="" ma:versionID="fd53706859c796433e46c67f9304e937">
  <xsd:schema xmlns:xsd="http://www.w3.org/2001/XMLSchema" xmlns:xs="http://www.w3.org/2001/XMLSchema" xmlns:p="http://schemas.microsoft.com/office/2006/metadata/properties" xmlns:ns2="a7402fae-bb21-445c-8609-eb603ffb5c14" targetNamespace="http://schemas.microsoft.com/office/2006/metadata/properties" ma:root="true" ma:fieldsID="eb49ff68a86aba0e4d76f1bfbf9152b6" ns2:_="">
    <xsd:import namespace="a7402fae-bb21-445c-8609-eb603ffb5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02fae-bb21-445c-8609-eb603ffb5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5AB390-1B80-49C1-A996-0EA576B07F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F2C961-A5C0-4D86-9B70-B9417710763A}"/>
</file>

<file path=customXml/itemProps3.xml><?xml version="1.0" encoding="utf-8"?>
<ds:datastoreItem xmlns:ds="http://schemas.openxmlformats.org/officeDocument/2006/customXml" ds:itemID="{FAFF7EE8-7467-4ABD-8718-788CCF5FB1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612</Words>
  <Application>Microsoft Office PowerPoint</Application>
  <PresentationFormat>On-screen Show (4:3)</PresentationFormat>
  <Paragraphs>71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Jazmin Jackson</cp:lastModifiedBy>
  <cp:revision>38</cp:revision>
  <dcterms:created xsi:type="dcterms:W3CDTF">2014-09-10T19:10:10Z</dcterms:created>
  <dcterms:modified xsi:type="dcterms:W3CDTF">2020-10-16T20:44:17Z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0x010100F2B04539262D804C81D6BCA745DFF1E8</vt:lpwstr>
  </property>
</Properties>
</file>