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8" r:id="rId5"/>
    <p:sldId id="271" r:id="rId6"/>
    <p:sldId id="257" r:id="rId7"/>
    <p:sldId id="272" r:id="rId8"/>
    <p:sldId id="282" r:id="rId9"/>
    <p:sldId id="279" r:id="rId10"/>
    <p:sldId id="280" r:id="rId11"/>
    <p:sldId id="281" r:id="rId12"/>
    <p:sldId id="283" r:id="rId13"/>
    <p:sldId id="284" r:id="rId14"/>
    <p:sldId id="273" r:id="rId15"/>
    <p:sldId id="285" r:id="rId16"/>
    <p:sldId id="286" r:id="rId17"/>
    <p:sldId id="287" r:id="rId18"/>
    <p:sldId id="288" r:id="rId19"/>
    <p:sldId id="289" r:id="rId20"/>
    <p:sldId id="290" r:id="rId21"/>
    <p:sldId id="291" r:id="rId22"/>
    <p:sldId id="293" r:id="rId23"/>
    <p:sldId id="292" r:id="rId24"/>
    <p:sldId id="294" r:id="rId25"/>
    <p:sldId id="295" r:id="rId26"/>
    <p:sldId id="274" r:id="rId27"/>
    <p:sldId id="275" r:id="rId28"/>
    <p:sldId id="276" r:id="rId29"/>
    <p:sldId id="260" r:id="rId30"/>
    <p:sldId id="264" r:id="rId31"/>
    <p:sldId id="265" r:id="rId32"/>
    <p:sldId id="263" r:id="rId33"/>
    <p:sldId id="266" r:id="rId34"/>
    <p:sldId id="278" r:id="rId35"/>
    <p:sldId id="26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6" autoAdjust="0"/>
    <p:restoredTop sz="69442" autoAdjust="0"/>
  </p:normalViewPr>
  <p:slideViewPr>
    <p:cSldViewPr snapToGrid="0" snapToObjects="1">
      <p:cViewPr varScale="1">
        <p:scale>
          <a:sx n="63" d="100"/>
          <a:sy n="63" d="100"/>
        </p:scale>
        <p:origin x="1982"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67BC568E-4934-421C-9B9B-EDC372C025E7}"/>
    <pc:docChg chg="modSld">
      <pc:chgData name="Paul Mason" userId="a428ece4f01b0f60" providerId="LiveId" clId="{67BC568E-4934-421C-9B9B-EDC372C025E7}" dt="2020-09-17T14:17:15.995" v="0" actId="6549"/>
      <pc:docMkLst>
        <pc:docMk/>
      </pc:docMkLst>
      <pc:sldChg chg="modSp mod">
        <pc:chgData name="Paul Mason" userId="a428ece4f01b0f60" providerId="LiveId" clId="{67BC568E-4934-421C-9B9B-EDC372C025E7}" dt="2020-09-17T14:17:15.995" v="0" actId="6549"/>
        <pc:sldMkLst>
          <pc:docMk/>
          <pc:sldMk cId="1420098849" sldId="282"/>
        </pc:sldMkLst>
        <pc:spChg chg="mod">
          <ac:chgData name="Paul Mason" userId="a428ece4f01b0f60" providerId="LiveId" clId="{67BC568E-4934-421C-9B9B-EDC372C025E7}" dt="2020-09-17T14:17:15.995" v="0" actId="6549"/>
          <ac:spMkLst>
            <pc:docMk/>
            <pc:sldMk cId="1420098849" sldId="282"/>
            <ac:spMk id="7" creationId="{00000000-0000-0000-0000-000000000000}"/>
          </ac:spMkLst>
        </pc:spChg>
      </pc:sldChg>
    </pc:docChg>
  </pc:docChgLst>
  <pc:docChgLst>
    <pc:chgData name="Paul Mason" userId="a428ece4f01b0f60" providerId="LiveId" clId="{0A355E28-0424-438E-88BD-E8A4CCF022E9}"/>
    <pc:docChg chg="modSld">
      <pc:chgData name="Paul Mason" userId="a428ece4f01b0f60" providerId="LiveId" clId="{0A355E28-0424-438E-88BD-E8A4CCF022E9}" dt="2020-07-28T16:53:43.510" v="69" actId="20577"/>
      <pc:docMkLst>
        <pc:docMk/>
      </pc:docMkLst>
      <pc:sldChg chg="modNotesTx">
        <pc:chgData name="Paul Mason" userId="a428ece4f01b0f60" providerId="LiveId" clId="{0A355E28-0424-438E-88BD-E8A4CCF022E9}" dt="2020-07-28T16:50:27.640" v="8" actId="20577"/>
        <pc:sldMkLst>
          <pc:docMk/>
          <pc:sldMk cId="1096356319" sldId="283"/>
        </pc:sldMkLst>
      </pc:sldChg>
      <pc:sldChg chg="modNotesTx">
        <pc:chgData name="Paul Mason" userId="a428ece4f01b0f60" providerId="LiveId" clId="{0A355E28-0424-438E-88BD-E8A4CCF022E9}" dt="2020-07-28T16:51:00.819" v="20" actId="20577"/>
        <pc:sldMkLst>
          <pc:docMk/>
          <pc:sldMk cId="4150023290" sldId="284"/>
        </pc:sldMkLst>
      </pc:sldChg>
      <pc:sldChg chg="modNotesTx">
        <pc:chgData name="Paul Mason" userId="a428ece4f01b0f60" providerId="LiveId" clId="{0A355E28-0424-438E-88BD-E8A4CCF022E9}" dt="2020-07-28T16:52:08.672" v="38" actId="20577"/>
        <pc:sldMkLst>
          <pc:docMk/>
          <pc:sldMk cId="1579940941" sldId="285"/>
        </pc:sldMkLst>
      </pc:sldChg>
      <pc:sldChg chg="modNotesTx">
        <pc:chgData name="Paul Mason" userId="a428ece4f01b0f60" providerId="LiveId" clId="{0A355E28-0424-438E-88BD-E8A4CCF022E9}" dt="2020-07-28T16:52:26.666" v="39" actId="20577"/>
        <pc:sldMkLst>
          <pc:docMk/>
          <pc:sldMk cId="3730539317" sldId="286"/>
        </pc:sldMkLst>
      </pc:sldChg>
      <pc:sldChg chg="modNotesTx">
        <pc:chgData name="Paul Mason" userId="a428ece4f01b0f60" providerId="LiveId" clId="{0A355E28-0424-438E-88BD-E8A4CCF022E9}" dt="2020-07-28T16:53:02.322" v="49" actId="20577"/>
        <pc:sldMkLst>
          <pc:docMk/>
          <pc:sldMk cId="2458281817" sldId="287"/>
        </pc:sldMkLst>
      </pc:sldChg>
      <pc:sldChg chg="modNotesTx">
        <pc:chgData name="Paul Mason" userId="a428ece4f01b0f60" providerId="LiveId" clId="{0A355E28-0424-438E-88BD-E8A4CCF022E9}" dt="2020-07-28T16:53:13.687" v="59" actId="20577"/>
        <pc:sldMkLst>
          <pc:docMk/>
          <pc:sldMk cId="3064089404" sldId="288"/>
        </pc:sldMkLst>
      </pc:sldChg>
      <pc:sldChg chg="modNotesTx">
        <pc:chgData name="Paul Mason" userId="a428ece4f01b0f60" providerId="LiveId" clId="{0A355E28-0424-438E-88BD-E8A4CCF022E9}" dt="2020-07-28T16:53:43.510" v="69" actId="20577"/>
        <pc:sldMkLst>
          <pc:docMk/>
          <pc:sldMk cId="2531098903" sldId="289"/>
        </pc:sldMkLst>
      </pc:sldChg>
    </pc:docChg>
  </pc:docChgLst>
  <pc:docChgLst>
    <pc:chgData name="Paul Mason" userId="a428ece4f01b0f60" providerId="LiveId" clId="{482F5ED9-BB20-4C1C-84CA-8E79D063F1FB}"/>
    <pc:docChg chg="undo custSel modSld">
      <pc:chgData name="Paul Mason" userId="a428ece4f01b0f60" providerId="LiveId" clId="{482F5ED9-BB20-4C1C-84CA-8E79D063F1FB}" dt="2020-06-10T20:45:32.361" v="6788" actId="20577"/>
      <pc:docMkLst>
        <pc:docMk/>
      </pc:docMkLst>
      <pc:sldChg chg="modSp mod">
        <pc:chgData name="Paul Mason" userId="a428ece4f01b0f60" providerId="LiveId" clId="{482F5ED9-BB20-4C1C-84CA-8E79D063F1FB}" dt="2020-06-10T19:34:30.466" v="5096"/>
        <pc:sldMkLst>
          <pc:docMk/>
          <pc:sldMk cId="1441733616" sldId="257"/>
        </pc:sldMkLst>
        <pc:spChg chg="mod">
          <ac:chgData name="Paul Mason" userId="a428ece4f01b0f60" providerId="LiveId" clId="{482F5ED9-BB20-4C1C-84CA-8E79D063F1FB}" dt="2020-06-10T19:34:30.466" v="5096"/>
          <ac:spMkLst>
            <pc:docMk/>
            <pc:sldMk cId="1441733616" sldId="257"/>
            <ac:spMk id="6" creationId="{00000000-0000-0000-0000-000000000000}"/>
          </ac:spMkLst>
        </pc:spChg>
        <pc:spChg chg="mod">
          <ac:chgData name="Paul Mason" userId="a428ece4f01b0f60" providerId="LiveId" clId="{482F5ED9-BB20-4C1C-84CA-8E79D063F1FB}" dt="2020-06-09T19:45:36.277" v="72" actId="20577"/>
          <ac:spMkLst>
            <pc:docMk/>
            <pc:sldMk cId="1441733616" sldId="257"/>
            <ac:spMk id="7" creationId="{00000000-0000-0000-0000-000000000000}"/>
          </ac:spMkLst>
        </pc:spChg>
      </pc:sldChg>
      <pc:sldChg chg="modSp mod modNotesTx">
        <pc:chgData name="Paul Mason" userId="a428ece4f01b0f60" providerId="LiveId" clId="{482F5ED9-BB20-4C1C-84CA-8E79D063F1FB}" dt="2020-06-10T20:45:32.361" v="6788" actId="20577"/>
        <pc:sldMkLst>
          <pc:docMk/>
          <pc:sldMk cId="4120575675" sldId="258"/>
        </pc:sldMkLst>
        <pc:spChg chg="mod">
          <ac:chgData name="Paul Mason" userId="a428ece4f01b0f60" providerId="LiveId" clId="{482F5ED9-BB20-4C1C-84CA-8E79D063F1FB}" dt="2020-06-10T19:33:58.093" v="5093" actId="6549"/>
          <ac:spMkLst>
            <pc:docMk/>
            <pc:sldMk cId="4120575675" sldId="258"/>
            <ac:spMk id="4" creationId="{00000000-0000-0000-0000-000000000000}"/>
          </ac:spMkLst>
        </pc:spChg>
      </pc:sldChg>
      <pc:sldChg chg="addSp delSp modSp mod">
        <pc:chgData name="Paul Mason" userId="a428ece4f01b0f60" providerId="LiveId" clId="{482F5ED9-BB20-4C1C-84CA-8E79D063F1FB}" dt="2020-06-10T19:34:30.466" v="5096"/>
        <pc:sldMkLst>
          <pc:docMk/>
          <pc:sldMk cId="1880306959" sldId="260"/>
        </pc:sldMkLst>
        <pc:spChg chg="mod">
          <ac:chgData name="Paul Mason" userId="a428ece4f01b0f60" providerId="LiveId" clId="{482F5ED9-BB20-4C1C-84CA-8E79D063F1FB}" dt="2020-06-10T19:34:30.466" v="5096"/>
          <ac:spMkLst>
            <pc:docMk/>
            <pc:sldMk cId="1880306959" sldId="260"/>
            <ac:spMk id="5" creationId="{00000000-0000-0000-0000-000000000000}"/>
          </ac:spMkLst>
        </pc:spChg>
        <pc:graphicFrameChg chg="add del mod">
          <ac:chgData name="Paul Mason" userId="a428ece4f01b0f60" providerId="LiveId" clId="{482F5ED9-BB20-4C1C-84CA-8E79D063F1FB}" dt="2020-06-09T20:40:41.010" v="77"/>
          <ac:graphicFrameMkLst>
            <pc:docMk/>
            <pc:sldMk cId="1880306959" sldId="260"/>
            <ac:graphicFrameMk id="2" creationId="{1C9CFB9D-573C-49AC-9BAA-8137D7D6D002}"/>
          </ac:graphicFrameMkLst>
        </pc:graphicFrameChg>
        <pc:graphicFrameChg chg="add mod modGraphic">
          <ac:chgData name="Paul Mason" userId="a428ece4f01b0f60" providerId="LiveId" clId="{482F5ED9-BB20-4C1C-84CA-8E79D063F1FB}" dt="2020-06-09T20:51:17.573" v="99" actId="2711"/>
          <ac:graphicFrameMkLst>
            <pc:docMk/>
            <pc:sldMk cId="1880306959" sldId="260"/>
            <ac:graphicFrameMk id="4" creationId="{3A9AC191-5C27-4E15-AAFF-B2B9D5BA9AAE}"/>
          </ac:graphicFrameMkLst>
        </pc:graphicFrameChg>
        <pc:picChg chg="del">
          <ac:chgData name="Paul Mason" userId="a428ece4f01b0f60" providerId="LiveId" clId="{482F5ED9-BB20-4C1C-84CA-8E79D063F1FB}" dt="2020-06-09T20:40:24.015" v="73" actId="478"/>
          <ac:picMkLst>
            <pc:docMk/>
            <pc:sldMk cId="1880306959" sldId="260"/>
            <ac:picMk id="3" creationId="{00000000-0000-0000-0000-000000000000}"/>
          </ac:picMkLst>
        </pc:picChg>
      </pc:sldChg>
      <pc:sldChg chg="modSp">
        <pc:chgData name="Paul Mason" userId="a428ece4f01b0f60" providerId="LiveId" clId="{482F5ED9-BB20-4C1C-84CA-8E79D063F1FB}" dt="2020-06-10T19:34:30.466" v="5096"/>
        <pc:sldMkLst>
          <pc:docMk/>
          <pc:sldMk cId="3972684024" sldId="262"/>
        </pc:sldMkLst>
        <pc:spChg chg="mod">
          <ac:chgData name="Paul Mason" userId="a428ece4f01b0f60" providerId="LiveId" clId="{482F5ED9-BB20-4C1C-84CA-8E79D063F1FB}" dt="2020-06-10T19:34:30.466" v="5096"/>
          <ac:spMkLst>
            <pc:docMk/>
            <pc:sldMk cId="3972684024" sldId="262"/>
            <ac:spMk id="8" creationId="{00000000-0000-0000-0000-000000000000}"/>
          </ac:spMkLst>
        </pc:spChg>
      </pc:sldChg>
      <pc:sldChg chg="addSp delSp modSp mod">
        <pc:chgData name="Paul Mason" userId="a428ece4f01b0f60" providerId="LiveId" clId="{482F5ED9-BB20-4C1C-84CA-8E79D063F1FB}" dt="2020-06-10T19:34:30.466" v="5096"/>
        <pc:sldMkLst>
          <pc:docMk/>
          <pc:sldMk cId="320349835" sldId="263"/>
        </pc:sldMkLst>
        <pc:spChg chg="mod">
          <ac:chgData name="Paul Mason" userId="a428ece4f01b0f60" providerId="LiveId" clId="{482F5ED9-BB20-4C1C-84CA-8E79D063F1FB}" dt="2020-06-10T19:34:30.466" v="5096"/>
          <ac:spMkLst>
            <pc:docMk/>
            <pc:sldMk cId="320349835" sldId="263"/>
            <ac:spMk id="5" creationId="{00000000-0000-0000-0000-000000000000}"/>
          </ac:spMkLst>
        </pc:spChg>
        <pc:graphicFrameChg chg="add del mod modGraphic">
          <ac:chgData name="Paul Mason" userId="a428ece4f01b0f60" providerId="LiveId" clId="{482F5ED9-BB20-4C1C-84CA-8E79D063F1FB}" dt="2020-06-09T21:09:30.726" v="128"/>
          <ac:graphicFrameMkLst>
            <pc:docMk/>
            <pc:sldMk cId="320349835" sldId="263"/>
            <ac:graphicFrameMk id="3" creationId="{2B616685-B3A9-48A4-95C5-C7404BA7E886}"/>
          </ac:graphicFrameMkLst>
        </pc:graphicFrameChg>
        <pc:graphicFrameChg chg="add mod modGraphic">
          <ac:chgData name="Paul Mason" userId="a428ece4f01b0f60" providerId="LiveId" clId="{482F5ED9-BB20-4C1C-84CA-8E79D063F1FB}" dt="2020-06-09T21:10:37.018" v="151" actId="1036"/>
          <ac:graphicFrameMkLst>
            <pc:docMk/>
            <pc:sldMk cId="320349835" sldId="263"/>
            <ac:graphicFrameMk id="4" creationId="{FF2EC3DF-40EC-4406-8B8A-01A7991AE98D}"/>
          </ac:graphicFrameMkLst>
        </pc:graphicFrameChg>
        <pc:picChg chg="del">
          <ac:chgData name="Paul Mason" userId="a428ece4f01b0f60" providerId="LiveId" clId="{482F5ED9-BB20-4C1C-84CA-8E79D063F1FB}" dt="2020-06-09T21:09:08.904" v="120" actId="478"/>
          <ac:picMkLst>
            <pc:docMk/>
            <pc:sldMk cId="320349835" sldId="263"/>
            <ac:picMk id="2" creationId="{00000000-0000-0000-0000-000000000000}"/>
          </ac:picMkLst>
        </pc:picChg>
      </pc:sldChg>
      <pc:sldChg chg="addSp delSp modSp mod">
        <pc:chgData name="Paul Mason" userId="a428ece4f01b0f60" providerId="LiveId" clId="{482F5ED9-BB20-4C1C-84CA-8E79D063F1FB}" dt="2020-06-10T19:34:30.466" v="5096"/>
        <pc:sldMkLst>
          <pc:docMk/>
          <pc:sldMk cId="251003212" sldId="264"/>
        </pc:sldMkLst>
        <pc:spChg chg="mod">
          <ac:chgData name="Paul Mason" userId="a428ece4f01b0f60" providerId="LiveId" clId="{482F5ED9-BB20-4C1C-84CA-8E79D063F1FB}" dt="2020-06-10T19:34:30.466" v="5096"/>
          <ac:spMkLst>
            <pc:docMk/>
            <pc:sldMk cId="251003212" sldId="264"/>
            <ac:spMk id="5" creationId="{00000000-0000-0000-0000-000000000000}"/>
          </ac:spMkLst>
        </pc:spChg>
        <pc:graphicFrameChg chg="add del mod">
          <ac:chgData name="Paul Mason" userId="a428ece4f01b0f60" providerId="LiveId" clId="{482F5ED9-BB20-4C1C-84CA-8E79D063F1FB}" dt="2020-06-09T20:50:31.812" v="93"/>
          <ac:graphicFrameMkLst>
            <pc:docMk/>
            <pc:sldMk cId="251003212" sldId="264"/>
            <ac:graphicFrameMk id="3" creationId="{69260C7E-87AC-46A7-A00F-118CA28B5ED7}"/>
          </ac:graphicFrameMkLst>
        </pc:graphicFrameChg>
        <pc:graphicFrameChg chg="add mod modGraphic">
          <ac:chgData name="Paul Mason" userId="a428ece4f01b0f60" providerId="LiveId" clId="{482F5ED9-BB20-4C1C-84CA-8E79D063F1FB}" dt="2020-06-09T20:52:12.647" v="103"/>
          <ac:graphicFrameMkLst>
            <pc:docMk/>
            <pc:sldMk cId="251003212" sldId="264"/>
            <ac:graphicFrameMk id="4" creationId="{4B6EA4C4-6A48-416E-8845-CA797ACD9C01}"/>
          </ac:graphicFrameMkLst>
        </pc:graphicFrameChg>
        <pc:picChg chg="del">
          <ac:chgData name="Paul Mason" userId="a428ece4f01b0f60" providerId="LiveId" clId="{482F5ED9-BB20-4C1C-84CA-8E79D063F1FB}" dt="2020-06-09T20:50:23.159" v="91" actId="478"/>
          <ac:picMkLst>
            <pc:docMk/>
            <pc:sldMk cId="251003212" sldId="264"/>
            <ac:picMk id="2" creationId="{00000000-0000-0000-0000-000000000000}"/>
          </ac:picMkLst>
        </pc:picChg>
      </pc:sldChg>
      <pc:sldChg chg="addSp delSp modSp mod">
        <pc:chgData name="Paul Mason" userId="a428ece4f01b0f60" providerId="LiveId" clId="{482F5ED9-BB20-4C1C-84CA-8E79D063F1FB}" dt="2020-06-10T19:34:30.466" v="5096"/>
        <pc:sldMkLst>
          <pc:docMk/>
          <pc:sldMk cId="2924472340" sldId="265"/>
        </pc:sldMkLst>
        <pc:spChg chg="mod">
          <ac:chgData name="Paul Mason" userId="a428ece4f01b0f60" providerId="LiveId" clId="{482F5ED9-BB20-4C1C-84CA-8E79D063F1FB}" dt="2020-06-10T19:34:30.466" v="5096"/>
          <ac:spMkLst>
            <pc:docMk/>
            <pc:sldMk cId="2924472340" sldId="265"/>
            <ac:spMk id="5" creationId="{00000000-0000-0000-0000-000000000000}"/>
          </ac:spMkLst>
        </pc:spChg>
        <pc:graphicFrameChg chg="add del mod">
          <ac:chgData name="Paul Mason" userId="a428ece4f01b0f60" providerId="LiveId" clId="{482F5ED9-BB20-4C1C-84CA-8E79D063F1FB}" dt="2020-06-09T21:00:01.646" v="106"/>
          <ac:graphicFrameMkLst>
            <pc:docMk/>
            <pc:sldMk cId="2924472340" sldId="265"/>
            <ac:graphicFrameMk id="3" creationId="{848EB8F7-D0A2-484B-AC76-8E60837F6E09}"/>
          </ac:graphicFrameMkLst>
        </pc:graphicFrameChg>
        <pc:graphicFrameChg chg="add mod modGraphic">
          <ac:chgData name="Paul Mason" userId="a428ece4f01b0f60" providerId="LiveId" clId="{482F5ED9-BB20-4C1C-84CA-8E79D063F1FB}" dt="2020-06-09T21:01:08.310" v="119"/>
          <ac:graphicFrameMkLst>
            <pc:docMk/>
            <pc:sldMk cId="2924472340" sldId="265"/>
            <ac:graphicFrameMk id="4" creationId="{573BA617-4E31-45FA-AA26-DA2C8E014B68}"/>
          </ac:graphicFrameMkLst>
        </pc:graphicFrameChg>
        <pc:picChg chg="del">
          <ac:chgData name="Paul Mason" userId="a428ece4f01b0f60" providerId="LiveId" clId="{482F5ED9-BB20-4C1C-84CA-8E79D063F1FB}" dt="2020-06-09T20:59:44.591" v="104" actId="478"/>
          <ac:picMkLst>
            <pc:docMk/>
            <pc:sldMk cId="2924472340" sldId="265"/>
            <ac:picMk id="2" creationId="{00000000-0000-0000-0000-000000000000}"/>
          </ac:picMkLst>
        </pc:picChg>
      </pc:sldChg>
      <pc:sldChg chg="addSp delSp modSp mod">
        <pc:chgData name="Paul Mason" userId="a428ece4f01b0f60" providerId="LiveId" clId="{482F5ED9-BB20-4C1C-84CA-8E79D063F1FB}" dt="2020-06-10T19:34:30.466" v="5096"/>
        <pc:sldMkLst>
          <pc:docMk/>
          <pc:sldMk cId="3239544387" sldId="266"/>
        </pc:sldMkLst>
        <pc:spChg chg="mod">
          <ac:chgData name="Paul Mason" userId="a428ece4f01b0f60" providerId="LiveId" clId="{482F5ED9-BB20-4C1C-84CA-8E79D063F1FB}" dt="2020-06-10T19:34:30.466" v="5096"/>
          <ac:spMkLst>
            <pc:docMk/>
            <pc:sldMk cId="3239544387" sldId="266"/>
            <ac:spMk id="5" creationId="{00000000-0000-0000-0000-000000000000}"/>
          </ac:spMkLst>
        </pc:spChg>
        <pc:spChg chg="mod">
          <ac:chgData name="Paul Mason" userId="a428ece4f01b0f60" providerId="LiveId" clId="{482F5ED9-BB20-4C1C-84CA-8E79D063F1FB}" dt="2020-06-09T21:12:02.556" v="161" actId="6549"/>
          <ac:spMkLst>
            <pc:docMk/>
            <pc:sldMk cId="3239544387" sldId="266"/>
            <ac:spMk id="7" creationId="{00000000-0000-0000-0000-000000000000}"/>
          </ac:spMkLst>
        </pc:spChg>
        <pc:graphicFrameChg chg="add del mod">
          <ac:chgData name="Paul Mason" userId="a428ece4f01b0f60" providerId="LiveId" clId="{482F5ED9-BB20-4C1C-84CA-8E79D063F1FB}" dt="2020-06-09T21:17:17.355" v="166"/>
          <ac:graphicFrameMkLst>
            <pc:docMk/>
            <pc:sldMk cId="3239544387" sldId="266"/>
            <ac:graphicFrameMk id="3" creationId="{757C211D-60B1-48DF-996B-FE9ACA8F7911}"/>
          </ac:graphicFrameMkLst>
        </pc:graphicFrameChg>
        <pc:graphicFrameChg chg="add mod modGraphic">
          <ac:chgData name="Paul Mason" userId="a428ece4f01b0f60" providerId="LiveId" clId="{482F5ED9-BB20-4C1C-84CA-8E79D063F1FB}" dt="2020-06-09T21:18:26.120" v="175"/>
          <ac:graphicFrameMkLst>
            <pc:docMk/>
            <pc:sldMk cId="3239544387" sldId="266"/>
            <ac:graphicFrameMk id="4" creationId="{1EBC9FA3-5A26-4AFF-B731-949F7936832E}"/>
          </ac:graphicFrameMkLst>
        </pc:graphicFrameChg>
        <pc:picChg chg="del">
          <ac:chgData name="Paul Mason" userId="a428ece4f01b0f60" providerId="LiveId" clId="{482F5ED9-BB20-4C1C-84CA-8E79D063F1FB}" dt="2020-06-09T21:12:06.194" v="162" actId="478"/>
          <ac:picMkLst>
            <pc:docMk/>
            <pc:sldMk cId="3239544387" sldId="266"/>
            <ac:picMk id="2" creationId="{00000000-0000-0000-0000-000000000000}"/>
          </ac:picMkLst>
        </pc:picChg>
      </pc:sldChg>
      <pc:sldChg chg="modSp mod">
        <pc:chgData name="Paul Mason" userId="a428ece4f01b0f60" providerId="LiveId" clId="{482F5ED9-BB20-4C1C-84CA-8E79D063F1FB}" dt="2020-06-10T19:34:02.931" v="5094" actId="20577"/>
        <pc:sldMkLst>
          <pc:docMk/>
          <pc:sldMk cId="2885540052" sldId="271"/>
        </pc:sldMkLst>
        <pc:spChg chg="mod">
          <ac:chgData name="Paul Mason" userId="a428ece4f01b0f60" providerId="LiveId" clId="{482F5ED9-BB20-4C1C-84CA-8E79D063F1FB}" dt="2020-06-10T19:34:02.931" v="5094" actId="20577"/>
          <ac:spMkLst>
            <pc:docMk/>
            <pc:sldMk cId="2885540052" sldId="271"/>
            <ac:spMk id="6" creationId="{00000000-0000-0000-0000-000000000000}"/>
          </ac:spMkLst>
        </pc:spChg>
      </pc:sldChg>
      <pc:sldChg chg="modSp mod modNotesTx">
        <pc:chgData name="Paul Mason" userId="a428ece4f01b0f60" providerId="LiveId" clId="{482F5ED9-BB20-4C1C-84CA-8E79D063F1FB}" dt="2020-06-10T19:34:30.466" v="5096"/>
        <pc:sldMkLst>
          <pc:docMk/>
          <pc:sldMk cId="3846044023" sldId="272"/>
        </pc:sldMkLst>
        <pc:spChg chg="mod">
          <ac:chgData name="Paul Mason" userId="a428ece4f01b0f60" providerId="LiveId" clId="{482F5ED9-BB20-4C1C-84CA-8E79D063F1FB}" dt="2020-06-10T19:34:30.466" v="5096"/>
          <ac:spMkLst>
            <pc:docMk/>
            <pc:sldMk cId="3846044023" sldId="272"/>
            <ac:spMk id="6" creationId="{00000000-0000-0000-0000-000000000000}"/>
          </ac:spMkLst>
        </pc:spChg>
        <pc:spChg chg="mod">
          <ac:chgData name="Paul Mason" userId="a428ece4f01b0f60" providerId="LiveId" clId="{482F5ED9-BB20-4C1C-84CA-8E79D063F1FB}" dt="2020-06-09T14:53:35.552" v="4" actId="6549"/>
          <ac:spMkLst>
            <pc:docMk/>
            <pc:sldMk cId="3846044023" sldId="272"/>
            <ac:spMk id="7" creationId="{00000000-0000-0000-0000-000000000000}"/>
          </ac:spMkLst>
        </pc:spChg>
      </pc:sldChg>
      <pc:sldChg chg="modSp">
        <pc:chgData name="Paul Mason" userId="a428ece4f01b0f60" providerId="LiveId" clId="{482F5ED9-BB20-4C1C-84CA-8E79D063F1FB}" dt="2020-06-10T19:34:30.466" v="5096"/>
        <pc:sldMkLst>
          <pc:docMk/>
          <pc:sldMk cId="1282671902" sldId="273"/>
        </pc:sldMkLst>
        <pc:spChg chg="mod">
          <ac:chgData name="Paul Mason" userId="a428ece4f01b0f60" providerId="LiveId" clId="{482F5ED9-BB20-4C1C-84CA-8E79D063F1FB}" dt="2020-06-10T19:34:30.466" v="5096"/>
          <ac:spMkLst>
            <pc:docMk/>
            <pc:sldMk cId="1282671902" sldId="273"/>
            <ac:spMk id="6" creationId="{00000000-0000-0000-0000-000000000000}"/>
          </ac:spMkLst>
        </pc:spChg>
      </pc:sldChg>
      <pc:sldChg chg="modSp">
        <pc:chgData name="Paul Mason" userId="a428ece4f01b0f60" providerId="LiveId" clId="{482F5ED9-BB20-4C1C-84CA-8E79D063F1FB}" dt="2020-06-10T19:34:30.466" v="5096"/>
        <pc:sldMkLst>
          <pc:docMk/>
          <pc:sldMk cId="3168542173" sldId="274"/>
        </pc:sldMkLst>
        <pc:spChg chg="mod">
          <ac:chgData name="Paul Mason" userId="a428ece4f01b0f60" providerId="LiveId" clId="{482F5ED9-BB20-4C1C-84CA-8E79D063F1FB}" dt="2020-06-10T19:34:30.466" v="5096"/>
          <ac:spMkLst>
            <pc:docMk/>
            <pc:sldMk cId="3168542173" sldId="274"/>
            <ac:spMk id="4" creationId="{00000000-0000-0000-0000-000000000000}"/>
          </ac:spMkLst>
        </pc:spChg>
      </pc:sldChg>
      <pc:sldChg chg="modSp">
        <pc:chgData name="Paul Mason" userId="a428ece4f01b0f60" providerId="LiveId" clId="{482F5ED9-BB20-4C1C-84CA-8E79D063F1FB}" dt="2020-06-10T19:34:30.466" v="5096"/>
        <pc:sldMkLst>
          <pc:docMk/>
          <pc:sldMk cId="929950482" sldId="275"/>
        </pc:sldMkLst>
        <pc:spChg chg="mod">
          <ac:chgData name="Paul Mason" userId="a428ece4f01b0f60" providerId="LiveId" clId="{482F5ED9-BB20-4C1C-84CA-8E79D063F1FB}" dt="2020-06-10T19:34:30.466" v="5096"/>
          <ac:spMkLst>
            <pc:docMk/>
            <pc:sldMk cId="929950482" sldId="275"/>
            <ac:spMk id="4" creationId="{00000000-0000-0000-0000-000000000000}"/>
          </ac:spMkLst>
        </pc:spChg>
      </pc:sldChg>
      <pc:sldChg chg="modSp">
        <pc:chgData name="Paul Mason" userId="a428ece4f01b0f60" providerId="LiveId" clId="{482F5ED9-BB20-4C1C-84CA-8E79D063F1FB}" dt="2020-06-10T19:34:30.466" v="5096"/>
        <pc:sldMkLst>
          <pc:docMk/>
          <pc:sldMk cId="108685298" sldId="276"/>
        </pc:sldMkLst>
        <pc:spChg chg="mod">
          <ac:chgData name="Paul Mason" userId="a428ece4f01b0f60" providerId="LiveId" clId="{482F5ED9-BB20-4C1C-84CA-8E79D063F1FB}" dt="2020-06-10T19:34:30.466" v="5096"/>
          <ac:spMkLst>
            <pc:docMk/>
            <pc:sldMk cId="108685298" sldId="276"/>
            <ac:spMk id="4" creationId="{00000000-0000-0000-0000-000000000000}"/>
          </ac:spMkLst>
        </pc:spChg>
      </pc:sldChg>
      <pc:sldChg chg="modSp mod">
        <pc:chgData name="Paul Mason" userId="a428ece4f01b0f60" providerId="LiveId" clId="{482F5ED9-BB20-4C1C-84CA-8E79D063F1FB}" dt="2020-06-10T19:34:30.466" v="5096"/>
        <pc:sldMkLst>
          <pc:docMk/>
          <pc:sldMk cId="453618494" sldId="278"/>
        </pc:sldMkLst>
        <pc:spChg chg="mod">
          <ac:chgData name="Paul Mason" userId="a428ece4f01b0f60" providerId="LiveId" clId="{482F5ED9-BB20-4C1C-84CA-8E79D063F1FB}" dt="2020-06-10T19:34:30.466" v="5096"/>
          <ac:spMkLst>
            <pc:docMk/>
            <pc:sldMk cId="453618494" sldId="278"/>
            <ac:spMk id="7" creationId="{00000000-0000-0000-0000-000000000000}"/>
          </ac:spMkLst>
        </pc:spChg>
        <pc:graphicFrameChg chg="mod modGraphic">
          <ac:chgData name="Paul Mason" userId="a428ece4f01b0f60" providerId="LiveId" clId="{482F5ED9-BB20-4C1C-84CA-8E79D063F1FB}" dt="2020-06-09T21:22:39.258" v="195" actId="554"/>
          <ac:graphicFrameMkLst>
            <pc:docMk/>
            <pc:sldMk cId="453618494" sldId="278"/>
            <ac:graphicFrameMk id="4" creationId="{00000000-0000-0000-0000-000000000000}"/>
          </ac:graphicFrameMkLst>
        </pc:graphicFrameChg>
        <pc:graphicFrameChg chg="mod modGraphic">
          <ac:chgData name="Paul Mason" userId="a428ece4f01b0f60" providerId="LiveId" clId="{482F5ED9-BB20-4C1C-84CA-8E79D063F1FB}" dt="2020-06-09T21:22:39.258" v="195" actId="554"/>
          <ac:graphicFrameMkLst>
            <pc:docMk/>
            <pc:sldMk cId="453618494" sldId="278"/>
            <ac:graphicFrameMk id="5" creationId="{00000000-0000-0000-0000-000000000000}"/>
          </ac:graphicFrameMkLst>
        </pc:graphicFrameChg>
        <pc:graphicFrameChg chg="mod modGraphic">
          <ac:chgData name="Paul Mason" userId="a428ece4f01b0f60" providerId="LiveId" clId="{482F5ED9-BB20-4C1C-84CA-8E79D063F1FB}" dt="2020-06-09T21:22:39.258" v="195" actId="554"/>
          <ac:graphicFrameMkLst>
            <pc:docMk/>
            <pc:sldMk cId="453618494" sldId="278"/>
            <ac:graphicFrameMk id="6" creationId="{00000000-0000-0000-0000-000000000000}"/>
          </ac:graphicFrameMkLst>
        </pc:graphicFrameChg>
      </pc:sldChg>
      <pc:sldChg chg="modSp modNotesTx">
        <pc:chgData name="Paul Mason" userId="a428ece4f01b0f60" providerId="LiveId" clId="{482F5ED9-BB20-4C1C-84CA-8E79D063F1FB}" dt="2020-06-10T19:34:30.466" v="5096"/>
        <pc:sldMkLst>
          <pc:docMk/>
          <pc:sldMk cId="4234826586" sldId="279"/>
        </pc:sldMkLst>
        <pc:spChg chg="mod">
          <ac:chgData name="Paul Mason" userId="a428ece4f01b0f60" providerId="LiveId" clId="{482F5ED9-BB20-4C1C-84CA-8E79D063F1FB}" dt="2020-06-10T19:34:30.466" v="5096"/>
          <ac:spMkLst>
            <pc:docMk/>
            <pc:sldMk cId="4234826586" sldId="279"/>
            <ac:spMk id="6" creationId="{00000000-0000-0000-0000-000000000000}"/>
          </ac:spMkLst>
        </pc:spChg>
      </pc:sldChg>
      <pc:sldChg chg="modSp modNotesTx">
        <pc:chgData name="Paul Mason" userId="a428ece4f01b0f60" providerId="LiveId" clId="{482F5ED9-BB20-4C1C-84CA-8E79D063F1FB}" dt="2020-06-10T19:56:51.671" v="6339" actId="6549"/>
        <pc:sldMkLst>
          <pc:docMk/>
          <pc:sldMk cId="3942844310" sldId="280"/>
        </pc:sldMkLst>
        <pc:spChg chg="mod">
          <ac:chgData name="Paul Mason" userId="a428ece4f01b0f60" providerId="LiveId" clId="{482F5ED9-BB20-4C1C-84CA-8E79D063F1FB}" dt="2020-06-10T19:34:30.466" v="5096"/>
          <ac:spMkLst>
            <pc:docMk/>
            <pc:sldMk cId="3942844310" sldId="280"/>
            <ac:spMk id="6" creationId="{00000000-0000-0000-0000-000000000000}"/>
          </ac:spMkLst>
        </pc:spChg>
        <pc:spChg chg="mod">
          <ac:chgData name="Paul Mason" userId="a428ece4f01b0f60" providerId="LiveId" clId="{482F5ED9-BB20-4C1C-84CA-8E79D063F1FB}" dt="2020-06-10T19:56:51.671" v="6339" actId="6549"/>
          <ac:spMkLst>
            <pc:docMk/>
            <pc:sldMk cId="3942844310" sldId="280"/>
            <ac:spMk id="10" creationId="{00000000-0000-0000-0000-000000000000}"/>
          </ac:spMkLst>
        </pc:spChg>
      </pc:sldChg>
      <pc:sldChg chg="modSp mod modNotesTx">
        <pc:chgData name="Paul Mason" userId="a428ece4f01b0f60" providerId="LiveId" clId="{482F5ED9-BB20-4C1C-84CA-8E79D063F1FB}" dt="2020-06-10T19:34:30.466" v="5096"/>
        <pc:sldMkLst>
          <pc:docMk/>
          <pc:sldMk cId="960429774" sldId="281"/>
        </pc:sldMkLst>
        <pc:spChg chg="mod">
          <ac:chgData name="Paul Mason" userId="a428ece4f01b0f60" providerId="LiveId" clId="{482F5ED9-BB20-4C1C-84CA-8E79D063F1FB}" dt="2020-06-10T19:34:30.466" v="5096"/>
          <ac:spMkLst>
            <pc:docMk/>
            <pc:sldMk cId="960429774" sldId="281"/>
            <ac:spMk id="6" creationId="{00000000-0000-0000-0000-000000000000}"/>
          </ac:spMkLst>
        </pc:spChg>
        <pc:spChg chg="mod">
          <ac:chgData name="Paul Mason" userId="a428ece4f01b0f60" providerId="LiveId" clId="{482F5ED9-BB20-4C1C-84CA-8E79D063F1FB}" dt="2020-06-09T15:11:51.855" v="8" actId="6549"/>
          <ac:spMkLst>
            <pc:docMk/>
            <pc:sldMk cId="960429774" sldId="281"/>
            <ac:spMk id="7" creationId="{00000000-0000-0000-0000-000000000000}"/>
          </ac:spMkLst>
        </pc:spChg>
      </pc:sldChg>
      <pc:sldChg chg="modSp mod modNotesTx">
        <pc:chgData name="Paul Mason" userId="a428ece4f01b0f60" providerId="LiveId" clId="{482F5ED9-BB20-4C1C-84CA-8E79D063F1FB}" dt="2020-06-10T19:34:30.466" v="5096"/>
        <pc:sldMkLst>
          <pc:docMk/>
          <pc:sldMk cId="1420098849" sldId="282"/>
        </pc:sldMkLst>
        <pc:spChg chg="mod">
          <ac:chgData name="Paul Mason" userId="a428ece4f01b0f60" providerId="LiveId" clId="{482F5ED9-BB20-4C1C-84CA-8E79D063F1FB}" dt="2020-06-10T19:34:30.466" v="5096"/>
          <ac:spMkLst>
            <pc:docMk/>
            <pc:sldMk cId="1420098849" sldId="282"/>
            <ac:spMk id="6" creationId="{00000000-0000-0000-0000-000000000000}"/>
          </ac:spMkLst>
        </pc:spChg>
        <pc:spChg chg="mod">
          <ac:chgData name="Paul Mason" userId="a428ece4f01b0f60" providerId="LiveId" clId="{482F5ED9-BB20-4C1C-84CA-8E79D063F1FB}" dt="2020-06-09T14:47:54.315" v="2" actId="6549"/>
          <ac:spMkLst>
            <pc:docMk/>
            <pc:sldMk cId="1420098849" sldId="282"/>
            <ac:spMk id="7" creationId="{00000000-0000-0000-0000-000000000000}"/>
          </ac:spMkLst>
        </pc:spChg>
      </pc:sldChg>
      <pc:sldChg chg="modSp mod modNotesTx">
        <pc:chgData name="Paul Mason" userId="a428ece4f01b0f60" providerId="LiveId" clId="{482F5ED9-BB20-4C1C-84CA-8E79D063F1FB}" dt="2020-06-10T19:32:57.764" v="5090" actId="6549"/>
        <pc:sldMkLst>
          <pc:docMk/>
          <pc:sldMk cId="1096356319" sldId="283"/>
        </pc:sldMkLst>
        <pc:spChg chg="mod">
          <ac:chgData name="Paul Mason" userId="a428ece4f01b0f60" providerId="LiveId" clId="{482F5ED9-BB20-4C1C-84CA-8E79D063F1FB}" dt="2020-06-10T19:32:57.764" v="5090" actId="6549"/>
          <ac:spMkLst>
            <pc:docMk/>
            <pc:sldMk cId="1096356319" sldId="283"/>
            <ac:spMk id="6" creationId="{00000000-0000-0000-0000-000000000000}"/>
          </ac:spMkLst>
        </pc:spChg>
        <pc:spChg chg="mod">
          <ac:chgData name="Paul Mason" userId="a428ece4f01b0f60" providerId="LiveId" clId="{482F5ED9-BB20-4C1C-84CA-8E79D063F1FB}" dt="2020-06-09T15:26:49.414" v="11" actId="6549"/>
          <ac:spMkLst>
            <pc:docMk/>
            <pc:sldMk cId="1096356319" sldId="283"/>
            <ac:spMk id="7" creationId="{00000000-0000-0000-0000-000000000000}"/>
          </ac:spMkLst>
        </pc:spChg>
      </pc:sldChg>
      <pc:sldChg chg="modSp mod modNotesTx">
        <pc:chgData name="Paul Mason" userId="a428ece4f01b0f60" providerId="LiveId" clId="{482F5ED9-BB20-4C1C-84CA-8E79D063F1FB}" dt="2020-06-10T19:45:02.699" v="5266" actId="20577"/>
        <pc:sldMkLst>
          <pc:docMk/>
          <pc:sldMk cId="4150023290" sldId="284"/>
        </pc:sldMkLst>
        <pc:spChg chg="mod">
          <ac:chgData name="Paul Mason" userId="a428ece4f01b0f60" providerId="LiveId" clId="{482F5ED9-BB20-4C1C-84CA-8E79D063F1FB}" dt="2020-06-10T19:34:30.466" v="5096"/>
          <ac:spMkLst>
            <pc:docMk/>
            <pc:sldMk cId="4150023290" sldId="284"/>
            <ac:spMk id="6" creationId="{00000000-0000-0000-0000-000000000000}"/>
          </ac:spMkLst>
        </pc:spChg>
        <pc:spChg chg="mod">
          <ac:chgData name="Paul Mason" userId="a428ece4f01b0f60" providerId="LiveId" clId="{482F5ED9-BB20-4C1C-84CA-8E79D063F1FB}" dt="2020-06-09T15:26:57.678" v="13" actId="20577"/>
          <ac:spMkLst>
            <pc:docMk/>
            <pc:sldMk cId="4150023290" sldId="284"/>
            <ac:spMk id="7" creationId="{00000000-0000-0000-0000-000000000000}"/>
          </ac:spMkLst>
        </pc:spChg>
      </pc:sldChg>
      <pc:sldChg chg="modSp mod modNotesTx">
        <pc:chgData name="Paul Mason" userId="a428ece4f01b0f60" providerId="LiveId" clId="{482F5ED9-BB20-4C1C-84CA-8E79D063F1FB}" dt="2020-06-10T19:49:59.659" v="5748" actId="20577"/>
        <pc:sldMkLst>
          <pc:docMk/>
          <pc:sldMk cId="1579940941" sldId="285"/>
        </pc:sldMkLst>
        <pc:spChg chg="mod">
          <ac:chgData name="Paul Mason" userId="a428ece4f01b0f60" providerId="LiveId" clId="{482F5ED9-BB20-4C1C-84CA-8E79D063F1FB}" dt="2020-06-10T19:34:30.466" v="5096"/>
          <ac:spMkLst>
            <pc:docMk/>
            <pc:sldMk cId="1579940941" sldId="285"/>
            <ac:spMk id="6" creationId="{00000000-0000-0000-0000-000000000000}"/>
          </ac:spMkLst>
        </pc:spChg>
        <pc:spChg chg="mod">
          <ac:chgData name="Paul Mason" userId="a428ece4f01b0f60" providerId="LiveId" clId="{482F5ED9-BB20-4C1C-84CA-8E79D063F1FB}" dt="2020-06-09T15:56:38.092" v="43" actId="20577"/>
          <ac:spMkLst>
            <pc:docMk/>
            <pc:sldMk cId="1579940941" sldId="285"/>
            <ac:spMk id="7" creationId="{00000000-0000-0000-0000-000000000000}"/>
          </ac:spMkLst>
        </pc:spChg>
      </pc:sldChg>
      <pc:sldChg chg="modSp mod modNotesTx">
        <pc:chgData name="Paul Mason" userId="a428ece4f01b0f60" providerId="LiveId" clId="{482F5ED9-BB20-4C1C-84CA-8E79D063F1FB}" dt="2020-06-10T19:50:49.254" v="5783" actId="20577"/>
        <pc:sldMkLst>
          <pc:docMk/>
          <pc:sldMk cId="3730539317" sldId="286"/>
        </pc:sldMkLst>
        <pc:spChg chg="mod">
          <ac:chgData name="Paul Mason" userId="a428ece4f01b0f60" providerId="LiveId" clId="{482F5ED9-BB20-4C1C-84CA-8E79D063F1FB}" dt="2020-06-10T19:34:30.466" v="5096"/>
          <ac:spMkLst>
            <pc:docMk/>
            <pc:sldMk cId="3730539317" sldId="286"/>
            <ac:spMk id="6" creationId="{00000000-0000-0000-0000-000000000000}"/>
          </ac:spMkLst>
        </pc:spChg>
        <pc:spChg chg="mod">
          <ac:chgData name="Paul Mason" userId="a428ece4f01b0f60" providerId="LiveId" clId="{482F5ED9-BB20-4C1C-84CA-8E79D063F1FB}" dt="2020-06-10T19:50:16.192" v="5775" actId="20577"/>
          <ac:spMkLst>
            <pc:docMk/>
            <pc:sldMk cId="3730539317" sldId="286"/>
            <ac:spMk id="7" creationId="{00000000-0000-0000-0000-000000000000}"/>
          </ac:spMkLst>
        </pc:spChg>
      </pc:sldChg>
      <pc:sldChg chg="modSp modNotesTx">
        <pc:chgData name="Paul Mason" userId="a428ece4f01b0f60" providerId="LiveId" clId="{482F5ED9-BB20-4C1C-84CA-8E79D063F1FB}" dt="2020-06-10T19:51:21.236" v="5784" actId="20577"/>
        <pc:sldMkLst>
          <pc:docMk/>
          <pc:sldMk cId="2458281817" sldId="287"/>
        </pc:sldMkLst>
        <pc:spChg chg="mod">
          <ac:chgData name="Paul Mason" userId="a428ece4f01b0f60" providerId="LiveId" clId="{482F5ED9-BB20-4C1C-84CA-8E79D063F1FB}" dt="2020-06-10T19:34:30.466" v="5096"/>
          <ac:spMkLst>
            <pc:docMk/>
            <pc:sldMk cId="2458281817" sldId="287"/>
            <ac:spMk id="6" creationId="{00000000-0000-0000-0000-000000000000}"/>
          </ac:spMkLst>
        </pc:spChg>
      </pc:sldChg>
      <pc:sldChg chg="modSp mod modNotesTx">
        <pc:chgData name="Paul Mason" userId="a428ece4f01b0f60" providerId="LiveId" clId="{482F5ED9-BB20-4C1C-84CA-8E79D063F1FB}" dt="2020-06-10T19:52:01.721" v="5914" actId="20577"/>
        <pc:sldMkLst>
          <pc:docMk/>
          <pc:sldMk cId="3064089404" sldId="288"/>
        </pc:sldMkLst>
        <pc:spChg chg="mod">
          <ac:chgData name="Paul Mason" userId="a428ece4f01b0f60" providerId="LiveId" clId="{482F5ED9-BB20-4C1C-84CA-8E79D063F1FB}" dt="2020-06-09T16:41:22.464" v="61" actId="20577"/>
          <ac:spMkLst>
            <pc:docMk/>
            <pc:sldMk cId="3064089404" sldId="288"/>
            <ac:spMk id="5" creationId="{00000000-0000-0000-0000-000000000000}"/>
          </ac:spMkLst>
        </pc:spChg>
        <pc:spChg chg="mod">
          <ac:chgData name="Paul Mason" userId="a428ece4f01b0f60" providerId="LiveId" clId="{482F5ED9-BB20-4C1C-84CA-8E79D063F1FB}" dt="2020-06-10T19:34:30.466" v="5096"/>
          <ac:spMkLst>
            <pc:docMk/>
            <pc:sldMk cId="3064089404" sldId="288"/>
            <ac:spMk id="6" creationId="{00000000-0000-0000-0000-000000000000}"/>
          </ac:spMkLst>
        </pc:spChg>
      </pc:sldChg>
      <pc:sldChg chg="modSp mod">
        <pc:chgData name="Paul Mason" userId="a428ece4f01b0f60" providerId="LiveId" clId="{482F5ED9-BB20-4C1C-84CA-8E79D063F1FB}" dt="2020-06-10T19:57:06.582" v="6341" actId="6549"/>
        <pc:sldMkLst>
          <pc:docMk/>
          <pc:sldMk cId="2531098903" sldId="289"/>
        </pc:sldMkLst>
        <pc:spChg chg="mod">
          <ac:chgData name="Paul Mason" userId="a428ece4f01b0f60" providerId="LiveId" clId="{482F5ED9-BB20-4C1C-84CA-8E79D063F1FB}" dt="2020-06-10T19:34:30.466" v="5096"/>
          <ac:spMkLst>
            <pc:docMk/>
            <pc:sldMk cId="2531098903" sldId="289"/>
            <ac:spMk id="6" creationId="{00000000-0000-0000-0000-000000000000}"/>
          </ac:spMkLst>
        </pc:spChg>
        <pc:spChg chg="mod">
          <ac:chgData name="Paul Mason" userId="a428ece4f01b0f60" providerId="LiveId" clId="{482F5ED9-BB20-4C1C-84CA-8E79D063F1FB}" dt="2020-06-10T19:57:06.582" v="6341" actId="6549"/>
          <ac:spMkLst>
            <pc:docMk/>
            <pc:sldMk cId="2531098903" sldId="289"/>
            <ac:spMk id="7" creationId="{00000000-0000-0000-0000-000000000000}"/>
          </ac:spMkLst>
        </pc:spChg>
      </pc:sldChg>
      <pc:sldChg chg="modSp">
        <pc:chgData name="Paul Mason" userId="a428ece4f01b0f60" providerId="LiveId" clId="{482F5ED9-BB20-4C1C-84CA-8E79D063F1FB}" dt="2020-06-10T19:34:30.466" v="5096"/>
        <pc:sldMkLst>
          <pc:docMk/>
          <pc:sldMk cId="1602209958" sldId="290"/>
        </pc:sldMkLst>
        <pc:spChg chg="mod">
          <ac:chgData name="Paul Mason" userId="a428ece4f01b0f60" providerId="LiveId" clId="{482F5ED9-BB20-4C1C-84CA-8E79D063F1FB}" dt="2020-06-10T19:34:30.466" v="5096"/>
          <ac:spMkLst>
            <pc:docMk/>
            <pc:sldMk cId="1602209958" sldId="290"/>
            <ac:spMk id="6" creationId="{00000000-0000-0000-0000-000000000000}"/>
          </ac:spMkLst>
        </pc:spChg>
      </pc:sldChg>
      <pc:sldChg chg="modSp modNotesTx">
        <pc:chgData name="Paul Mason" userId="a428ece4f01b0f60" providerId="LiveId" clId="{482F5ED9-BB20-4C1C-84CA-8E79D063F1FB}" dt="2020-06-10T19:56:00.145" v="6338" actId="20577"/>
        <pc:sldMkLst>
          <pc:docMk/>
          <pc:sldMk cId="1725877974" sldId="291"/>
        </pc:sldMkLst>
        <pc:spChg chg="mod">
          <ac:chgData name="Paul Mason" userId="a428ece4f01b0f60" providerId="LiveId" clId="{482F5ED9-BB20-4C1C-84CA-8E79D063F1FB}" dt="2020-06-10T19:34:30.466" v="5096"/>
          <ac:spMkLst>
            <pc:docMk/>
            <pc:sldMk cId="1725877974" sldId="291"/>
            <ac:spMk id="6" creationId="{00000000-0000-0000-0000-000000000000}"/>
          </ac:spMkLst>
        </pc:spChg>
      </pc:sldChg>
      <pc:sldChg chg="modSp">
        <pc:chgData name="Paul Mason" userId="a428ece4f01b0f60" providerId="LiveId" clId="{482F5ED9-BB20-4C1C-84CA-8E79D063F1FB}" dt="2020-06-10T19:34:30.466" v="5096"/>
        <pc:sldMkLst>
          <pc:docMk/>
          <pc:sldMk cId="2614803625" sldId="292"/>
        </pc:sldMkLst>
        <pc:spChg chg="mod">
          <ac:chgData name="Paul Mason" userId="a428ece4f01b0f60" providerId="LiveId" clId="{482F5ED9-BB20-4C1C-84CA-8E79D063F1FB}" dt="2020-06-10T19:34:30.466" v="5096"/>
          <ac:spMkLst>
            <pc:docMk/>
            <pc:sldMk cId="2614803625" sldId="292"/>
            <ac:spMk id="6" creationId="{00000000-0000-0000-0000-000000000000}"/>
          </ac:spMkLst>
        </pc:spChg>
      </pc:sldChg>
      <pc:sldChg chg="modSp">
        <pc:chgData name="Paul Mason" userId="a428ece4f01b0f60" providerId="LiveId" clId="{482F5ED9-BB20-4C1C-84CA-8E79D063F1FB}" dt="2020-06-10T19:34:30.466" v="5096"/>
        <pc:sldMkLst>
          <pc:docMk/>
          <pc:sldMk cId="3269363918" sldId="293"/>
        </pc:sldMkLst>
        <pc:spChg chg="mod">
          <ac:chgData name="Paul Mason" userId="a428ece4f01b0f60" providerId="LiveId" clId="{482F5ED9-BB20-4C1C-84CA-8E79D063F1FB}" dt="2020-06-10T19:34:30.466" v="5096"/>
          <ac:spMkLst>
            <pc:docMk/>
            <pc:sldMk cId="3269363918" sldId="293"/>
            <ac:spMk id="6" creationId="{00000000-0000-0000-0000-000000000000}"/>
          </ac:spMkLst>
        </pc:spChg>
      </pc:sldChg>
      <pc:sldChg chg="modSp">
        <pc:chgData name="Paul Mason" userId="a428ece4f01b0f60" providerId="LiveId" clId="{482F5ED9-BB20-4C1C-84CA-8E79D063F1FB}" dt="2020-06-10T19:34:30.466" v="5096"/>
        <pc:sldMkLst>
          <pc:docMk/>
          <pc:sldMk cId="2403757519" sldId="294"/>
        </pc:sldMkLst>
        <pc:spChg chg="mod">
          <ac:chgData name="Paul Mason" userId="a428ece4f01b0f60" providerId="LiveId" clId="{482F5ED9-BB20-4C1C-84CA-8E79D063F1FB}" dt="2020-06-10T19:34:30.466" v="5096"/>
          <ac:spMkLst>
            <pc:docMk/>
            <pc:sldMk cId="2403757519" sldId="294"/>
            <ac:spMk id="6" creationId="{00000000-0000-0000-0000-000000000000}"/>
          </ac:spMkLst>
        </pc:spChg>
      </pc:sldChg>
      <pc:sldChg chg="modSp">
        <pc:chgData name="Paul Mason" userId="a428ece4f01b0f60" providerId="LiveId" clId="{482F5ED9-BB20-4C1C-84CA-8E79D063F1FB}" dt="2020-06-10T19:34:30.466" v="5096"/>
        <pc:sldMkLst>
          <pc:docMk/>
          <pc:sldMk cId="964759994" sldId="295"/>
        </pc:sldMkLst>
        <pc:spChg chg="mod">
          <ac:chgData name="Paul Mason" userId="a428ece4f01b0f60" providerId="LiveId" clId="{482F5ED9-BB20-4C1C-84CA-8E79D063F1FB}" dt="2020-06-10T19:34:30.466" v="5096"/>
          <ac:spMkLst>
            <pc:docMk/>
            <pc:sldMk cId="964759994" sldId="295"/>
            <ac:spMk id="6" creationId="{00000000-0000-0000-0000-000000000000}"/>
          </ac:spMkLst>
        </pc:spChg>
      </pc:sldChg>
    </pc:docChg>
  </pc:docChgLst>
  <pc:docChgLst>
    <pc:chgData name="Laura Leka" userId="3c7b6d49-5262-4131-8ab9-4538781ea16d" providerId="ADAL" clId="{65543AB9-B2A0-4E6B-B881-31AA20591CD0}"/>
    <pc:docChg chg="modSld">
      <pc:chgData name="Laura Leka" userId="3c7b6d49-5262-4131-8ab9-4538781ea16d" providerId="ADAL" clId="{65543AB9-B2A0-4E6B-B881-31AA20591CD0}" dt="2020-10-21T19:32:24.439" v="10" actId="20577"/>
      <pc:docMkLst>
        <pc:docMk/>
      </pc:docMkLst>
      <pc:sldChg chg="modNotesTx">
        <pc:chgData name="Laura Leka" userId="3c7b6d49-5262-4131-8ab9-4538781ea16d" providerId="ADAL" clId="{65543AB9-B2A0-4E6B-B881-31AA20591CD0}" dt="2020-10-21T19:30:30.279" v="4" actId="20577"/>
        <pc:sldMkLst>
          <pc:docMk/>
          <pc:sldMk cId="4150023290" sldId="284"/>
        </pc:sldMkLst>
      </pc:sldChg>
      <pc:sldChg chg="modNotesTx">
        <pc:chgData name="Laura Leka" userId="3c7b6d49-5262-4131-8ab9-4538781ea16d" providerId="ADAL" clId="{65543AB9-B2A0-4E6B-B881-31AA20591CD0}" dt="2020-10-21T19:32:24.439" v="10" actId="20577"/>
        <pc:sldMkLst>
          <pc:docMk/>
          <pc:sldMk cId="3730539317"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BAF6F-D65F-4E13-AD59-ED77A70A20A3}"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4A8B1-35D4-49D9-9422-92F179F83DBB}" type="slidenum">
              <a:rPr lang="en-GB" smtClean="0"/>
              <a:t>‹#›</a:t>
            </a:fld>
            <a:endParaRPr lang="en-GB"/>
          </a:p>
        </p:txBody>
      </p:sp>
    </p:spTree>
    <p:extLst>
      <p:ext uri="{BB962C8B-B14F-4D97-AF65-F5344CB8AC3E}">
        <p14:creationId xmlns:p14="http://schemas.microsoft.com/office/powerpoint/2010/main" val="205644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is intended to be used with participants who are in the process of adopting accrual basis IPSAS, or who are intending to adopt accrual basis IPSAS. It will not be relevant to participants who have already completed the process of adopting accrual basis IPSAS, and may be less relevant to participants who are only considering adopting accrual basis IPSAS.</a:t>
            </a:r>
          </a:p>
          <a:p>
            <a:endParaRPr lang="en-GB" dirty="0"/>
          </a:p>
          <a:p>
            <a:r>
              <a:rPr lang="en-GB" dirty="0"/>
              <a:t>This module consists of two parts.</a:t>
            </a:r>
          </a:p>
          <a:p>
            <a:endParaRPr lang="en-GB" dirty="0"/>
          </a:p>
          <a:p>
            <a:r>
              <a:rPr lang="en-GB" dirty="0"/>
              <a:t>Part 1 discusses IPSAS 33, </a:t>
            </a:r>
            <a:r>
              <a:rPr lang="en-GB" i="1" dirty="0"/>
              <a:t>First-time Adoption of Accrual Basis IPSAS</a:t>
            </a:r>
            <a:r>
              <a:rPr lang="en-GB" i="0" dirty="0"/>
              <a:t>, and the exemptions that this standard offers to entities that are adopting accrual basis IPSAS for the first time. IPSAS 33 allows a three-year transition period during which exemptions from the full requirements of IPSAS may be applied. Note that IPSAS 33 is not based on IFRS 1 – this is because IFRS 1 assumes entities have previously applied national accrual based accounting standards. IPSAS 33 is intended to be applied by entities that may have previously applied cash accounting, or modified cash or modified accrual accounting as well as those that have previously applied national accrual based accounting standards.</a:t>
            </a:r>
          </a:p>
          <a:p>
            <a:endParaRPr lang="en-GB" i="0" dirty="0"/>
          </a:p>
          <a:p>
            <a:r>
              <a:rPr lang="en-GB" i="0" dirty="0"/>
              <a:t>Part 2 is intended to be used in discussing the practical issues that participants may experience in adopting accrual basis IPSAS for the first time. Because these issues will vary from jurisdiction to jurisdiction, depending on the information available, the previous basis of accounting, and the extent to which transactions occur, this training material highlights issues that might arise but does not propose any solutions. It is recommended that this part of the presentation is tailored to the participants’ needs and local factors. The introduction to this material provides a list of sources for further guidance that may be helpful in tailoring this material.</a:t>
            </a:r>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1</a:t>
            </a:fld>
            <a:endParaRPr lang="en-GB"/>
          </a:p>
        </p:txBody>
      </p:sp>
    </p:spTree>
    <p:extLst>
      <p:ext uri="{BB962C8B-B14F-4D97-AF65-F5344CB8AC3E}">
        <p14:creationId xmlns:p14="http://schemas.microsoft.com/office/powerpoint/2010/main" val="47207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details see the First-time Adoption of Accrual Basis IPSAS module (starting page 9).</a:t>
            </a:r>
          </a:p>
        </p:txBody>
      </p:sp>
      <p:sp>
        <p:nvSpPr>
          <p:cNvPr id="4" name="Slide Number Placeholder 3"/>
          <p:cNvSpPr>
            <a:spLocks noGrp="1"/>
          </p:cNvSpPr>
          <p:nvPr>
            <p:ph type="sldNum" sz="quarter" idx="5"/>
          </p:nvPr>
        </p:nvSpPr>
        <p:spPr/>
        <p:txBody>
          <a:bodyPr/>
          <a:lstStyle/>
          <a:p>
            <a:fld id="{3F74A8B1-35D4-49D9-9422-92F179F83DBB}" type="slidenum">
              <a:rPr lang="en-GB" smtClean="0"/>
              <a:t>12</a:t>
            </a:fld>
            <a:endParaRPr lang="en-GB"/>
          </a:p>
        </p:txBody>
      </p:sp>
    </p:spTree>
    <p:extLst>
      <p:ext uri="{BB962C8B-B14F-4D97-AF65-F5344CB8AC3E}">
        <p14:creationId xmlns:p14="http://schemas.microsoft.com/office/powerpoint/2010/main" val="278698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Exemptions where related assets / liabilities not recognized or measured: for example, if an entity does not recognize property, plant and equipment, it can’t capitalize borrowing costs under IPSAS 5. Similarly, until an entity is recognizing all assets and liabilities, it can’t recognize goodwill from an acquisition (public sector combination) under IPSAS 40. These are explained in the module (starting page 9).</a:t>
            </a:r>
          </a:p>
          <a:p>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13</a:t>
            </a:fld>
            <a:endParaRPr lang="en-GB"/>
          </a:p>
        </p:txBody>
      </p:sp>
    </p:spTree>
    <p:extLst>
      <p:ext uri="{BB962C8B-B14F-4D97-AF65-F5344CB8AC3E}">
        <p14:creationId xmlns:p14="http://schemas.microsoft.com/office/powerpoint/2010/main" val="2609621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details see the First-time Adoption of Accrual Basis IPSAS module (page 11).</a:t>
            </a:r>
          </a:p>
        </p:txBody>
      </p:sp>
      <p:sp>
        <p:nvSpPr>
          <p:cNvPr id="4" name="Slide Number Placeholder 3"/>
          <p:cNvSpPr>
            <a:spLocks noGrp="1"/>
          </p:cNvSpPr>
          <p:nvPr>
            <p:ph type="sldNum" sz="quarter" idx="5"/>
          </p:nvPr>
        </p:nvSpPr>
        <p:spPr/>
        <p:txBody>
          <a:bodyPr/>
          <a:lstStyle/>
          <a:p>
            <a:fld id="{3F74A8B1-35D4-49D9-9422-92F179F83DBB}" type="slidenum">
              <a:rPr lang="en-GB" smtClean="0"/>
              <a:t>14</a:t>
            </a:fld>
            <a:endParaRPr lang="en-GB"/>
          </a:p>
        </p:txBody>
      </p:sp>
    </p:spTree>
    <p:extLst>
      <p:ext uri="{BB962C8B-B14F-4D97-AF65-F5344CB8AC3E}">
        <p14:creationId xmlns:p14="http://schemas.microsoft.com/office/powerpoint/2010/main" val="4128828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details see the First-time Adoption of Accrual Basis IPSAS module (page 11).</a:t>
            </a:r>
          </a:p>
          <a:p>
            <a:endParaRPr lang="en-GB" dirty="0"/>
          </a:p>
          <a:p>
            <a:r>
              <a:rPr lang="en-GB" dirty="0"/>
              <a:t>Some of the exemptions require a detailed knowledge of the IPSAS – consider what is relevant to the participants.</a:t>
            </a:r>
          </a:p>
        </p:txBody>
      </p:sp>
      <p:sp>
        <p:nvSpPr>
          <p:cNvPr id="4" name="Slide Number Placeholder 3"/>
          <p:cNvSpPr>
            <a:spLocks noGrp="1"/>
          </p:cNvSpPr>
          <p:nvPr>
            <p:ph type="sldNum" sz="quarter" idx="5"/>
          </p:nvPr>
        </p:nvSpPr>
        <p:spPr/>
        <p:txBody>
          <a:bodyPr/>
          <a:lstStyle/>
          <a:p>
            <a:fld id="{3F74A8B1-35D4-49D9-9422-92F179F83DBB}" type="slidenum">
              <a:rPr lang="en-GB" smtClean="0"/>
              <a:t>15</a:t>
            </a:fld>
            <a:endParaRPr lang="en-GB"/>
          </a:p>
        </p:txBody>
      </p:sp>
    </p:spTree>
    <p:extLst>
      <p:ext uri="{BB962C8B-B14F-4D97-AF65-F5344CB8AC3E}">
        <p14:creationId xmlns:p14="http://schemas.microsoft.com/office/powerpoint/2010/main" val="311710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details see the First-time Adoption of Accrual Basis IPSAS module (page 16).</a:t>
            </a:r>
          </a:p>
          <a:p>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16</a:t>
            </a:fld>
            <a:endParaRPr lang="en-GB"/>
          </a:p>
        </p:txBody>
      </p:sp>
    </p:spTree>
    <p:extLst>
      <p:ext uri="{BB962C8B-B14F-4D97-AF65-F5344CB8AC3E}">
        <p14:creationId xmlns:p14="http://schemas.microsoft.com/office/powerpoint/2010/main" val="2914443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The rest of this module is intended to be used in discussing the practical issues that participants may experience in adopting accrual basis IPSAS for the first time. Because these issues will vary from jurisdiction to jurisdiction, depending on the information available, the previous basis of accounting, and the extent to which transactions occur, this training material highlights issues that might arise but does not propose any solutions. It is recommended that this part of the presentation is tailored to the participants’ needs and local factors. The introduction to this material provides a list of sources for further guidance that may be helpful in tailoring this material.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 which topics will be most relevant to the participants. For example, if an entity is working on identifying assets, the emphasis of the training could be on that issue.</a:t>
            </a:r>
          </a:p>
        </p:txBody>
      </p:sp>
      <p:sp>
        <p:nvSpPr>
          <p:cNvPr id="4" name="Slide Number Placeholder 3"/>
          <p:cNvSpPr>
            <a:spLocks noGrp="1"/>
          </p:cNvSpPr>
          <p:nvPr>
            <p:ph type="sldNum" sz="quarter" idx="5"/>
          </p:nvPr>
        </p:nvSpPr>
        <p:spPr/>
        <p:txBody>
          <a:bodyPr/>
          <a:lstStyle/>
          <a:p>
            <a:fld id="{3F74A8B1-35D4-49D9-9422-92F179F83DBB}" type="slidenum">
              <a:rPr lang="en-GB" smtClean="0"/>
              <a:t>18</a:t>
            </a:fld>
            <a:endParaRPr lang="en-GB"/>
          </a:p>
        </p:txBody>
      </p:sp>
    </p:spTree>
    <p:extLst>
      <p:ext uri="{BB962C8B-B14F-4D97-AF65-F5344CB8AC3E}">
        <p14:creationId xmlns:p14="http://schemas.microsoft.com/office/powerpoint/2010/main" val="4254435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31</a:t>
            </a:fld>
            <a:endParaRPr lang="en-GB"/>
          </a:p>
        </p:txBody>
      </p:sp>
    </p:spTree>
    <p:extLst>
      <p:ext uri="{BB962C8B-B14F-4D97-AF65-F5344CB8AC3E}">
        <p14:creationId xmlns:p14="http://schemas.microsoft.com/office/powerpoint/2010/main" val="181053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3</a:t>
            </a:fld>
            <a:endParaRPr lang="en-GB"/>
          </a:p>
        </p:txBody>
      </p:sp>
    </p:spTree>
    <p:extLst>
      <p:ext uri="{BB962C8B-B14F-4D97-AF65-F5344CB8AC3E}">
        <p14:creationId xmlns:p14="http://schemas.microsoft.com/office/powerpoint/2010/main" val="151537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IPSAS 33 </a:t>
            </a:r>
            <a:r>
              <a:rPr lang="en-GB" i="0" dirty="0"/>
              <a:t>allows a three-year transition period during which exemptions from the full requirements of IPSAS may be applied, it may not be clear which assets and liabilities are included in the financial statements. This can make them difficult to use. IPSAS 33 requires a first-time adopter to be transparent about what item are included, and what items are not included, in the financial statements.</a:t>
            </a:r>
          </a:p>
          <a:p>
            <a:endParaRPr lang="en-GB" i="0" dirty="0"/>
          </a:p>
          <a:p>
            <a:r>
              <a:rPr lang="en-GB" i="0" dirty="0"/>
              <a:t>The three year transition period is intended to allow entities to adopt the accrual basis IPSAS in a cost-effective manner. Note that for many entities, significant work will be required prior to the transition period permitted by IPSAS 33. Adopting accrual basis IPSAS will often take longer than three years, and IPSAS 33 shouldn’t be used until entities are close to finalising the transition.</a:t>
            </a:r>
          </a:p>
          <a:p>
            <a:endParaRPr lang="en-GB" i="0" dirty="0"/>
          </a:p>
          <a:p>
            <a:r>
              <a:rPr lang="en-GB" i="0" dirty="0"/>
              <a:t>There is no requirement to use IPSAS 33 – other approaches (such as a phased approach) are possible. However, compliance with IPSAS can only be claimed once all IPSAS are complied with, and financial statements should only be described as transitional IPSAS financial statements where they are prepared in accordance with IPSAS 33.</a:t>
            </a:r>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4</a:t>
            </a:fld>
            <a:endParaRPr lang="en-GB"/>
          </a:p>
        </p:txBody>
      </p:sp>
    </p:spTree>
    <p:extLst>
      <p:ext uri="{BB962C8B-B14F-4D97-AF65-F5344CB8AC3E}">
        <p14:creationId xmlns:p14="http://schemas.microsoft.com/office/powerpoint/2010/main" val="304071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adding details of local situation; and if a modified cash or modified accrual approach is currently being taken, identifying which items are accounted for on a cash basis, and which on an accrual basis.</a:t>
            </a:r>
          </a:p>
        </p:txBody>
      </p:sp>
      <p:sp>
        <p:nvSpPr>
          <p:cNvPr id="4" name="Slide Number Placeholder 3"/>
          <p:cNvSpPr>
            <a:spLocks noGrp="1"/>
          </p:cNvSpPr>
          <p:nvPr>
            <p:ph type="sldNum" sz="quarter" idx="5"/>
          </p:nvPr>
        </p:nvSpPr>
        <p:spPr/>
        <p:txBody>
          <a:bodyPr/>
          <a:lstStyle/>
          <a:p>
            <a:fld id="{3F74A8B1-35D4-49D9-9422-92F179F83DBB}" type="slidenum">
              <a:rPr lang="en-GB" smtClean="0"/>
              <a:t>5</a:t>
            </a:fld>
            <a:endParaRPr lang="en-GB"/>
          </a:p>
        </p:txBody>
      </p:sp>
    </p:spTree>
    <p:extLst>
      <p:ext uri="{BB962C8B-B14F-4D97-AF65-F5344CB8AC3E}">
        <p14:creationId xmlns:p14="http://schemas.microsoft.com/office/powerpoint/2010/main" val="127333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33 allows a three-year transition period – so need to be certain that can complete the transition to accrual basis IPSAS in that three years. If participants have doubts, it may be better to delay using IPSAS 33. This doesn’t necessarily lengthen the process. IPSAS 33 allows up to three years for transition, but shorter period can be used. IPSAS 33 sets the maximum period over which transitional IPSAS financial statements can be produced.</a:t>
            </a:r>
          </a:p>
        </p:txBody>
      </p:sp>
      <p:sp>
        <p:nvSpPr>
          <p:cNvPr id="4" name="Slide Number Placeholder 3"/>
          <p:cNvSpPr>
            <a:spLocks noGrp="1"/>
          </p:cNvSpPr>
          <p:nvPr>
            <p:ph type="sldNum" sz="quarter" idx="5"/>
          </p:nvPr>
        </p:nvSpPr>
        <p:spPr/>
        <p:txBody>
          <a:bodyPr/>
          <a:lstStyle/>
          <a:p>
            <a:fld id="{3F74A8B1-35D4-49D9-9422-92F179F83DBB}" type="slidenum">
              <a:rPr lang="en-GB" smtClean="0"/>
              <a:t>6</a:t>
            </a:fld>
            <a:endParaRPr lang="en-GB"/>
          </a:p>
        </p:txBody>
      </p:sp>
    </p:spTree>
    <p:extLst>
      <p:ext uri="{BB962C8B-B14F-4D97-AF65-F5344CB8AC3E}">
        <p14:creationId xmlns:p14="http://schemas.microsoft.com/office/powerpoint/2010/main" val="315158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this slide is animated.</a:t>
            </a:r>
          </a:p>
          <a:p>
            <a:endParaRPr lang="en-GB" dirty="0"/>
          </a:p>
          <a:p>
            <a:r>
              <a:rPr lang="en-GB" dirty="0"/>
              <a:t>It is important to note that a significant amount of planning and preparation is required before entities will be ready to start applying IPSAS 33. IPSAS 33 is the end of the process, not the start.</a:t>
            </a:r>
          </a:p>
        </p:txBody>
      </p:sp>
      <p:sp>
        <p:nvSpPr>
          <p:cNvPr id="4" name="Slide Number Placeholder 3"/>
          <p:cNvSpPr>
            <a:spLocks noGrp="1"/>
          </p:cNvSpPr>
          <p:nvPr>
            <p:ph type="sldNum" sz="quarter" idx="5"/>
          </p:nvPr>
        </p:nvSpPr>
        <p:spPr/>
        <p:txBody>
          <a:bodyPr/>
          <a:lstStyle/>
          <a:p>
            <a:fld id="{3F74A8B1-35D4-49D9-9422-92F179F83DBB}" type="slidenum">
              <a:rPr lang="en-GB" smtClean="0"/>
              <a:t>7</a:t>
            </a:fld>
            <a:endParaRPr lang="en-GB"/>
          </a:p>
        </p:txBody>
      </p:sp>
    </p:spTree>
    <p:extLst>
      <p:ext uri="{BB962C8B-B14F-4D97-AF65-F5344CB8AC3E}">
        <p14:creationId xmlns:p14="http://schemas.microsoft.com/office/powerpoint/2010/main" val="188828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Accounting policies will be amended during the transition period as the entity stops relying on exemptions. For example, in the first year an entity’s accounting policy may be to not recognize property, plant and equipment, but to expense all the payments. This will change during the transition period to implement the accounting policies necessary to recognize, measure, depreciate etc. property, plant and equipment.</a:t>
            </a:r>
          </a:p>
        </p:txBody>
      </p:sp>
      <p:sp>
        <p:nvSpPr>
          <p:cNvPr id="4" name="Slide Number Placeholder 3"/>
          <p:cNvSpPr>
            <a:spLocks noGrp="1"/>
          </p:cNvSpPr>
          <p:nvPr>
            <p:ph type="sldNum" sz="quarter" idx="5"/>
          </p:nvPr>
        </p:nvSpPr>
        <p:spPr/>
        <p:txBody>
          <a:bodyPr/>
          <a:lstStyle/>
          <a:p>
            <a:fld id="{3F74A8B1-35D4-49D9-9422-92F179F83DBB}" type="slidenum">
              <a:rPr lang="en-GB" smtClean="0"/>
              <a:t>8</a:t>
            </a:fld>
            <a:endParaRPr lang="en-GB"/>
          </a:p>
        </p:txBody>
      </p:sp>
    </p:spTree>
    <p:extLst>
      <p:ext uri="{BB962C8B-B14F-4D97-AF65-F5344CB8AC3E}">
        <p14:creationId xmlns:p14="http://schemas.microsoft.com/office/powerpoint/2010/main" val="285592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details see the First-time Adoption of Accrual Basis IPSAS module (page 7).</a:t>
            </a:r>
          </a:p>
        </p:txBody>
      </p:sp>
      <p:sp>
        <p:nvSpPr>
          <p:cNvPr id="4" name="Slide Number Placeholder 3"/>
          <p:cNvSpPr>
            <a:spLocks noGrp="1"/>
          </p:cNvSpPr>
          <p:nvPr>
            <p:ph type="sldNum" sz="quarter" idx="5"/>
          </p:nvPr>
        </p:nvSpPr>
        <p:spPr/>
        <p:txBody>
          <a:bodyPr/>
          <a:lstStyle/>
          <a:p>
            <a:fld id="{3F74A8B1-35D4-49D9-9422-92F179F83DBB}" type="slidenum">
              <a:rPr lang="en-GB" smtClean="0"/>
              <a:t>9</a:t>
            </a:fld>
            <a:endParaRPr lang="en-GB"/>
          </a:p>
        </p:txBody>
      </p:sp>
    </p:spTree>
    <p:extLst>
      <p:ext uri="{BB962C8B-B14F-4D97-AF65-F5344CB8AC3E}">
        <p14:creationId xmlns:p14="http://schemas.microsoft.com/office/powerpoint/2010/main" val="53353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Highlight the differences between an entity’s first IPSAS financial statements and its transitional financial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details see the First-time Adoption of Accrual Basis IPSAS module (pages 7 - 8).</a:t>
            </a:r>
          </a:p>
          <a:p>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10</a:t>
            </a:fld>
            <a:endParaRPr lang="en-GB"/>
          </a:p>
        </p:txBody>
      </p:sp>
    </p:spTree>
    <p:extLst>
      <p:ext uri="{BB962C8B-B14F-4D97-AF65-F5344CB8AC3E}">
        <p14:creationId xmlns:p14="http://schemas.microsoft.com/office/powerpoint/2010/main" val="52265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2506"/>
            <a:ext cx="9143999" cy="60959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First-time Adoption of Accrual Basis IPSAS</a:t>
            </a:r>
            <a:r>
              <a:rPr lang="en-US" b="1" baseline="30000" dirty="0">
                <a:latin typeface="Arial" panose="020B0604020202020204" pitchFamily="34" charset="0"/>
                <a:cs typeface="Arial" panose="020B0604020202020204" pitchFamily="34" charset="0"/>
              </a:rPr>
              <a:t>®</a:t>
            </a:r>
            <a:endParaRPr lang="en-US" sz="1200" b="1" baseline="30000" dirty="0"/>
          </a:p>
          <a:p>
            <a:pPr algn="l"/>
            <a:endParaRPr lang="en-US" sz="1250" dirty="0"/>
          </a:p>
          <a:p>
            <a:pPr algn="l"/>
            <a:endParaRPr lang="en-US" sz="1250" dirty="0"/>
          </a:p>
          <a:p>
            <a:pPr lvl="0" algn="l" defTabSz="914400">
              <a:spcBef>
                <a:spcPts val="0"/>
              </a:spcBef>
            </a:pPr>
            <a:endParaRPr lang="en-US" sz="1400" dirty="0">
              <a:solidFill>
                <a:srgbClr val="FFFFFF"/>
              </a:solidFill>
              <a:latin typeface="Arial"/>
            </a:endParaRPr>
          </a:p>
          <a:p>
            <a:pPr lvl="0" algn="l" defTabSz="914400">
              <a:spcBef>
                <a:spcPts val="0"/>
              </a:spcBef>
            </a:pPr>
            <a:endParaRPr lang="en-US" sz="1400" dirty="0">
              <a:solidFill>
                <a:srgbClr val="FFFFFF"/>
              </a:solidFill>
              <a:latin typeface="Arial"/>
            </a:endParaRPr>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4308872"/>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Fair Presentation and Compliance with IPSAS</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A first-time adopter’s first IPSAS financial statements shall fairly present: the financial position, financial performance, and cash flows of the entity</a:t>
            </a:r>
          </a:p>
          <a:p>
            <a:pPr marL="342900" lvl="0" indent="-342900" defTabSz="914400" fontAlgn="base">
              <a:spcBef>
                <a:spcPts val="776"/>
              </a:spcBef>
              <a:spcAft>
                <a:spcPct val="0"/>
              </a:spcAft>
              <a:buFontTx/>
              <a:buChar char="•"/>
            </a:pPr>
            <a:endParaRPr lang="en-CA" sz="2000"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Some exemptions affect fair presentation and compliance with IPSAS</a:t>
            </a:r>
          </a:p>
          <a:p>
            <a:pPr marL="800100" lvl="1"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If using these exemptions, prepare transitional IPSAS financial statements</a:t>
            </a:r>
          </a:p>
          <a:p>
            <a:pPr marL="342900" indent="-342900" defTabSz="914400" fontAlgn="base">
              <a:spcBef>
                <a:spcPts val="776"/>
              </a:spcBef>
              <a:spcAft>
                <a:spcPct val="0"/>
              </a:spcAft>
              <a:buFontTx/>
              <a:buChar char="•"/>
            </a:pPr>
            <a:endParaRPr lang="en-CA" sz="2000"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Consider materiality in assessing fair presentation and compliance</a:t>
            </a:r>
            <a:endParaRPr lang="en-US" sz="200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02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120802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Optional Exemptions</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grpSp>
        <p:nvGrpSpPr>
          <p:cNvPr id="3" name="Group 2"/>
          <p:cNvGrpSpPr/>
          <p:nvPr/>
        </p:nvGrpSpPr>
        <p:grpSpPr>
          <a:xfrm>
            <a:off x="1175064" y="1524000"/>
            <a:ext cx="6541076" cy="3857595"/>
            <a:chOff x="1175064" y="1524000"/>
            <a:chExt cx="6541076" cy="3857595"/>
          </a:xfrm>
        </p:grpSpPr>
        <p:sp>
          <p:nvSpPr>
            <p:cNvPr id="5" name="Rounded Rectangle 4"/>
            <p:cNvSpPr/>
            <p:nvPr/>
          </p:nvSpPr>
          <p:spPr bwMode="auto">
            <a:xfrm>
              <a:off x="3106040" y="1524000"/>
              <a:ext cx="2819400" cy="1143000"/>
            </a:xfrm>
            <a:prstGeom prst="roundRect">
              <a:avLst/>
            </a:prstGeom>
            <a:solidFill>
              <a:srgbClr val="005BAA"/>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Exemptions</a:t>
              </a:r>
            </a:p>
          </p:txBody>
        </p:sp>
        <p:sp>
          <p:nvSpPr>
            <p:cNvPr id="8" name="Rounded Rectangle 7"/>
            <p:cNvSpPr/>
            <p:nvPr/>
          </p:nvSpPr>
          <p:spPr bwMode="auto">
            <a:xfrm>
              <a:off x="1315340" y="3810000"/>
              <a:ext cx="2819400" cy="1143000"/>
            </a:xfrm>
            <a:prstGeom prst="roundRect">
              <a:avLst/>
            </a:prstGeom>
            <a:solidFill>
              <a:srgbClr val="005BAA"/>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Affect Fair Presentation and Compliance</a:t>
              </a:r>
            </a:p>
          </p:txBody>
        </p:sp>
        <p:sp>
          <p:nvSpPr>
            <p:cNvPr id="9" name="Rounded Rectangle 8"/>
            <p:cNvSpPr/>
            <p:nvPr/>
          </p:nvSpPr>
          <p:spPr bwMode="auto">
            <a:xfrm>
              <a:off x="4896740" y="3810000"/>
              <a:ext cx="2819400" cy="1143000"/>
            </a:xfrm>
            <a:prstGeom prst="roundRect">
              <a:avLst/>
            </a:prstGeom>
            <a:solidFill>
              <a:srgbClr val="005BAA"/>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Do Not Affect Fair Presentation and Compliance</a:t>
              </a:r>
            </a:p>
          </p:txBody>
        </p:sp>
        <p:cxnSp>
          <p:nvCxnSpPr>
            <p:cNvPr id="10" name="Elbow Connector 9"/>
            <p:cNvCxnSpPr/>
            <p:nvPr/>
          </p:nvCxnSpPr>
          <p:spPr bwMode="auto">
            <a:xfrm rot="5400000">
              <a:off x="3048890" y="2343150"/>
              <a:ext cx="1143000" cy="1790700"/>
            </a:xfrm>
            <a:prstGeom prst="bentConnector3">
              <a:avLst/>
            </a:prstGeom>
            <a:solidFill>
              <a:srgbClr val="005BAA"/>
            </a:solidFill>
            <a:ln w="9525" cap="flat" cmpd="sng" algn="ctr">
              <a:solidFill>
                <a:srgbClr val="000000"/>
              </a:solidFill>
              <a:prstDash val="solid"/>
              <a:round/>
              <a:headEnd type="none" w="med" len="med"/>
              <a:tailEnd type="none" w="med" len="med"/>
            </a:ln>
            <a:effectLst/>
          </p:spPr>
        </p:cxnSp>
        <p:cxnSp>
          <p:nvCxnSpPr>
            <p:cNvPr id="11" name="Elbow Connector 10"/>
            <p:cNvCxnSpPr/>
            <p:nvPr/>
          </p:nvCxnSpPr>
          <p:spPr bwMode="auto">
            <a:xfrm rot="16200000" flipH="1">
              <a:off x="4839590" y="2343150"/>
              <a:ext cx="1143000" cy="1790700"/>
            </a:xfrm>
            <a:prstGeom prst="bentConnector3">
              <a:avLst/>
            </a:prstGeom>
            <a:solidFill>
              <a:srgbClr val="005BAA"/>
            </a:solidFill>
            <a:ln w="9525" cap="flat" cmpd="sng" algn="ctr">
              <a:solidFill>
                <a:srgbClr val="000000"/>
              </a:solidFill>
              <a:prstDash val="solid"/>
              <a:round/>
              <a:headEnd type="none" w="med" len="med"/>
              <a:tailEnd type="none" w="med" len="med"/>
            </a:ln>
            <a:effectLst/>
          </p:spPr>
        </p:cxnSp>
        <p:sp>
          <p:nvSpPr>
            <p:cNvPr id="2" name="TextBox 1"/>
            <p:cNvSpPr txBox="1"/>
            <p:nvPr/>
          </p:nvSpPr>
          <p:spPr>
            <a:xfrm>
              <a:off x="1175064" y="4981485"/>
              <a:ext cx="3099951" cy="400110"/>
            </a:xfrm>
            <a:prstGeom prst="rect">
              <a:avLst/>
            </a:prstGeom>
            <a:noFill/>
          </p:spPr>
          <p:txBody>
            <a:bodyPr wrap="none" rtlCol="0">
              <a:spAutoFit/>
            </a:bodyPr>
            <a:lstStyle/>
            <a:p>
              <a:r>
                <a:rPr lang="en-CA" sz="2000" dirty="0">
                  <a:solidFill>
                    <a:srgbClr val="FF0000"/>
                  </a:solidFill>
                </a:rPr>
                <a:t>Three year transition period</a:t>
              </a:r>
              <a:endParaRPr lang="en-US" sz="2000" dirty="0">
                <a:solidFill>
                  <a:srgbClr val="FF0000"/>
                </a:solidFill>
              </a:endParaRPr>
            </a:p>
          </p:txBody>
        </p:sp>
      </p:grpSp>
    </p:spTree>
    <p:extLst>
      <p:ext uri="{BB962C8B-B14F-4D97-AF65-F5344CB8AC3E}">
        <p14:creationId xmlns:p14="http://schemas.microsoft.com/office/powerpoint/2010/main" val="128267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09070"/>
            <a:ext cx="8089900" cy="4811574"/>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Exemptions affecting Fair Presentation and Compliance</a:t>
            </a:r>
          </a:p>
          <a:p>
            <a:pPr marL="342900" lvl="0" indent="-342900" defTabSz="914400" fontAlgn="base">
              <a:spcBef>
                <a:spcPts val="776"/>
              </a:spcBef>
              <a:spcAft>
                <a:spcPct val="0"/>
              </a:spcAft>
              <a:buFontTx/>
              <a:buChar char="•"/>
            </a:pPr>
            <a:r>
              <a:rPr lang="en-CA" sz="2000" dirty="0">
                <a:solidFill>
                  <a:schemeClr val="accent5"/>
                </a:solidFill>
              </a:rPr>
              <a:t>Three-year exemption for recognizing and/or measuring assets and liabilities:</a:t>
            </a:r>
          </a:p>
          <a:p>
            <a:pPr marL="800100" lvl="1" indent="-342900" defTabSz="914400" fontAlgn="base">
              <a:spcBef>
                <a:spcPts val="776"/>
              </a:spcBef>
              <a:spcAft>
                <a:spcPct val="0"/>
              </a:spcAft>
              <a:buFontTx/>
              <a:buChar char="•"/>
            </a:pPr>
            <a:r>
              <a:rPr lang="en-CA" sz="2000" dirty="0">
                <a:solidFill>
                  <a:schemeClr val="accent5"/>
                </a:solidFill>
              </a:rPr>
              <a:t>Inventories</a:t>
            </a:r>
          </a:p>
          <a:p>
            <a:pPr marL="800100" lvl="1" indent="-342900" defTabSz="914400" fontAlgn="base">
              <a:spcBef>
                <a:spcPts val="776"/>
              </a:spcBef>
              <a:spcAft>
                <a:spcPct val="0"/>
              </a:spcAft>
              <a:buFontTx/>
              <a:buChar char="•"/>
            </a:pPr>
            <a:r>
              <a:rPr lang="en-CA" sz="2000" dirty="0">
                <a:solidFill>
                  <a:schemeClr val="accent5"/>
                </a:solidFill>
              </a:rPr>
              <a:t>Investment property</a:t>
            </a:r>
          </a:p>
          <a:p>
            <a:pPr marL="800100" lvl="1" indent="-342900" defTabSz="914400" fontAlgn="base">
              <a:spcBef>
                <a:spcPts val="776"/>
              </a:spcBef>
              <a:spcAft>
                <a:spcPct val="0"/>
              </a:spcAft>
              <a:buFontTx/>
              <a:buChar char="•"/>
            </a:pPr>
            <a:r>
              <a:rPr lang="en-CA" sz="2000" dirty="0">
                <a:solidFill>
                  <a:schemeClr val="accent5"/>
                </a:solidFill>
              </a:rPr>
              <a:t>Property, plant and equipment</a:t>
            </a:r>
          </a:p>
          <a:p>
            <a:pPr marL="800100" lvl="1" indent="-342900" defTabSz="914400" fontAlgn="base">
              <a:spcBef>
                <a:spcPts val="776"/>
              </a:spcBef>
              <a:spcAft>
                <a:spcPct val="0"/>
              </a:spcAft>
              <a:buFontTx/>
              <a:buChar char="•"/>
            </a:pPr>
            <a:r>
              <a:rPr lang="en-CA" sz="2000" dirty="0">
                <a:solidFill>
                  <a:schemeClr val="accent5"/>
                </a:solidFill>
              </a:rPr>
              <a:t>Defined benefit plans and other long-term employee benefits</a:t>
            </a:r>
          </a:p>
          <a:p>
            <a:pPr marL="800100" lvl="1" indent="-342900" defTabSz="914400" fontAlgn="base">
              <a:spcBef>
                <a:spcPts val="776"/>
              </a:spcBef>
              <a:spcAft>
                <a:spcPct val="0"/>
              </a:spcAft>
              <a:buFontTx/>
              <a:buChar char="•"/>
            </a:pPr>
            <a:r>
              <a:rPr lang="en-CA" sz="2000" dirty="0">
                <a:solidFill>
                  <a:schemeClr val="accent5"/>
                </a:solidFill>
              </a:rPr>
              <a:t>Biological assets and agricultural produce</a:t>
            </a:r>
          </a:p>
          <a:p>
            <a:pPr marL="800100" lvl="1" indent="-342900" defTabSz="914400" fontAlgn="base">
              <a:spcBef>
                <a:spcPts val="776"/>
              </a:spcBef>
              <a:spcAft>
                <a:spcPct val="0"/>
              </a:spcAft>
              <a:buFontTx/>
              <a:buChar char="•"/>
            </a:pPr>
            <a:r>
              <a:rPr lang="en-CA" sz="2000" dirty="0">
                <a:solidFill>
                  <a:schemeClr val="accent5"/>
                </a:solidFill>
              </a:rPr>
              <a:t>Intangible assets</a:t>
            </a:r>
          </a:p>
          <a:p>
            <a:pPr marL="800100" lvl="1" indent="-342900" defTabSz="914400" fontAlgn="base">
              <a:spcBef>
                <a:spcPts val="776"/>
              </a:spcBef>
              <a:spcAft>
                <a:spcPct val="0"/>
              </a:spcAft>
              <a:buFontTx/>
              <a:buChar char="•"/>
            </a:pPr>
            <a:r>
              <a:rPr lang="en-CA" sz="2000" dirty="0">
                <a:solidFill>
                  <a:schemeClr val="accent5"/>
                </a:solidFill>
              </a:rPr>
              <a:t>Service concession assets and related liabilities</a:t>
            </a:r>
          </a:p>
          <a:p>
            <a:pPr marL="800100" lvl="1" indent="-342900" defTabSz="914400" fontAlgn="base">
              <a:spcBef>
                <a:spcPts val="776"/>
              </a:spcBef>
              <a:spcAft>
                <a:spcPct val="0"/>
              </a:spcAft>
              <a:buFontTx/>
              <a:buChar char="•"/>
            </a:pPr>
            <a:r>
              <a:rPr lang="en-CA" sz="2000" dirty="0">
                <a:solidFill>
                  <a:schemeClr val="accent5"/>
                </a:solidFill>
              </a:rPr>
              <a:t>Financial instruments</a:t>
            </a:r>
          </a:p>
          <a:p>
            <a:pPr marL="800100" lvl="1" indent="-342900" defTabSz="914400" fontAlgn="base">
              <a:spcBef>
                <a:spcPts val="776"/>
              </a:spcBef>
              <a:spcAft>
                <a:spcPct val="0"/>
              </a:spcAft>
              <a:buFontTx/>
              <a:buChar char="•"/>
            </a:pPr>
            <a:r>
              <a:rPr lang="en-CA" sz="2000" dirty="0">
                <a:solidFill>
                  <a:schemeClr val="accent5"/>
                </a:solidFill>
              </a:rPr>
              <a:t>Social Benefits</a:t>
            </a:r>
            <a:endParaRPr lang="en-US" sz="2000" dirty="0">
              <a:solidFill>
                <a:schemeClr val="accent5"/>
              </a:solidFill>
            </a:endParaRPr>
          </a:p>
        </p:txBody>
      </p:sp>
    </p:spTree>
    <p:extLst>
      <p:ext uri="{BB962C8B-B14F-4D97-AF65-F5344CB8AC3E}">
        <p14:creationId xmlns:p14="http://schemas.microsoft.com/office/powerpoint/2010/main" val="157994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4206280"/>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Exemptions affecting Fair Presentation and Compliance</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Three-year exemption for recognizing and measuring non-exchange revenue</a:t>
            </a:r>
          </a:p>
          <a:p>
            <a:pPr marL="342900" lvl="0" indent="-342900" defTabSz="914400" fontAlgn="base">
              <a:spcBef>
                <a:spcPts val="776"/>
              </a:spcBef>
              <a:spcAft>
                <a:spcPct val="0"/>
              </a:spcAft>
              <a:buFontTx/>
              <a:buChar char="•"/>
            </a:pPr>
            <a:r>
              <a:rPr lang="en-CA" sz="2000" dirty="0">
                <a:solidFill>
                  <a:schemeClr val="accent5"/>
                </a:solidFill>
              </a:rPr>
              <a:t>Exemptions where related assets / liabilities not recognized or measured</a:t>
            </a:r>
          </a:p>
          <a:p>
            <a:pPr marL="800100" lvl="1" indent="-342900" defTabSz="914400" fontAlgn="base">
              <a:spcBef>
                <a:spcPts val="776"/>
              </a:spcBef>
              <a:spcAft>
                <a:spcPct val="0"/>
              </a:spcAft>
              <a:buFontTx/>
              <a:buChar char="•"/>
            </a:pPr>
            <a:r>
              <a:rPr lang="en-CA" sz="2000" dirty="0">
                <a:solidFill>
                  <a:schemeClr val="accent5"/>
                </a:solidFill>
              </a:rPr>
              <a:t>Borrowing costs</a:t>
            </a:r>
          </a:p>
          <a:p>
            <a:pPr marL="800100" lvl="1" indent="-342900" defTabSz="914400" fontAlgn="base">
              <a:spcBef>
                <a:spcPts val="776"/>
              </a:spcBef>
              <a:spcAft>
                <a:spcPct val="0"/>
              </a:spcAft>
              <a:buFontTx/>
              <a:buChar char="•"/>
            </a:pPr>
            <a:r>
              <a:rPr lang="en-CA" sz="2000" dirty="0">
                <a:solidFill>
                  <a:schemeClr val="accent5"/>
                </a:solidFill>
              </a:rPr>
              <a:t>Leases</a:t>
            </a:r>
          </a:p>
          <a:p>
            <a:pPr marL="800100" lvl="1" indent="-342900" defTabSz="914400" fontAlgn="base">
              <a:spcBef>
                <a:spcPts val="776"/>
              </a:spcBef>
              <a:spcAft>
                <a:spcPct val="0"/>
              </a:spcAft>
              <a:buFontTx/>
              <a:buChar char="•"/>
            </a:pPr>
            <a:r>
              <a:rPr lang="en-CA" sz="2000" dirty="0">
                <a:solidFill>
                  <a:schemeClr val="accent5"/>
                </a:solidFill>
              </a:rPr>
              <a:t>Provisions, contingent liabilities and contingent assets</a:t>
            </a:r>
          </a:p>
          <a:p>
            <a:pPr marL="800100" lvl="1" indent="-342900" defTabSz="914400" fontAlgn="base">
              <a:spcBef>
                <a:spcPts val="776"/>
              </a:spcBef>
              <a:spcAft>
                <a:spcPct val="0"/>
              </a:spcAft>
              <a:buFontTx/>
              <a:buChar char="•"/>
            </a:pPr>
            <a:r>
              <a:rPr lang="en-CA" sz="2000" dirty="0">
                <a:solidFill>
                  <a:schemeClr val="accent5"/>
                </a:solidFill>
              </a:rPr>
              <a:t>Public sector combinations</a:t>
            </a:r>
          </a:p>
          <a:p>
            <a:pPr marL="342900" lvl="0" indent="-342900" defTabSz="914400" fontAlgn="base">
              <a:spcBef>
                <a:spcPts val="776"/>
              </a:spcBef>
              <a:spcAft>
                <a:spcPct val="0"/>
              </a:spcAft>
              <a:buFontTx/>
              <a:buChar char="•"/>
            </a:pPr>
            <a:r>
              <a:rPr lang="en-CA" sz="2000" dirty="0">
                <a:solidFill>
                  <a:schemeClr val="accent5"/>
                </a:solidFill>
              </a:rPr>
              <a:t>Related party disclosures</a:t>
            </a:r>
          </a:p>
          <a:p>
            <a:pPr marL="342900" lvl="0" indent="-342900" defTabSz="914400" fontAlgn="base">
              <a:spcBef>
                <a:spcPts val="776"/>
              </a:spcBef>
              <a:spcAft>
                <a:spcPct val="0"/>
              </a:spcAft>
              <a:buFontTx/>
              <a:buChar char="•"/>
            </a:pPr>
            <a:r>
              <a:rPr lang="en-CA" sz="2000" dirty="0">
                <a:solidFill>
                  <a:schemeClr val="accent5"/>
                </a:solidFill>
              </a:rPr>
              <a:t>Interests in other entities</a:t>
            </a:r>
            <a:endParaRPr lang="en-US" sz="2000" dirty="0">
              <a:solidFill>
                <a:schemeClr val="accent5"/>
              </a:solidFill>
            </a:endParaRPr>
          </a:p>
        </p:txBody>
      </p:sp>
    </p:spTree>
    <p:extLst>
      <p:ext uri="{BB962C8B-B14F-4D97-AF65-F5344CB8AC3E}">
        <p14:creationId xmlns:p14="http://schemas.microsoft.com/office/powerpoint/2010/main" val="373053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4565352"/>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Exemptions not affecting Fair Presentation and Compliance</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Using deemed cost to measure assets and/or liabilities</a:t>
            </a:r>
          </a:p>
          <a:p>
            <a:pPr marL="800100" lvl="1" indent="-342900" defTabSz="914400" fontAlgn="base">
              <a:spcBef>
                <a:spcPts val="776"/>
              </a:spcBef>
              <a:spcAft>
                <a:spcPct val="0"/>
              </a:spcAft>
              <a:buFontTx/>
              <a:buChar char="•"/>
            </a:pPr>
            <a:r>
              <a:rPr lang="en-CA" sz="2000" dirty="0">
                <a:solidFill>
                  <a:schemeClr val="accent5"/>
                </a:solidFill>
              </a:rPr>
              <a:t>Inventory</a:t>
            </a:r>
          </a:p>
          <a:p>
            <a:pPr marL="800100" lvl="1" indent="-342900" defTabSz="914400" fontAlgn="base">
              <a:spcBef>
                <a:spcPts val="776"/>
              </a:spcBef>
              <a:spcAft>
                <a:spcPct val="0"/>
              </a:spcAft>
              <a:buFontTx/>
              <a:buChar char="•"/>
            </a:pPr>
            <a:r>
              <a:rPr lang="en-CA" sz="2000" dirty="0">
                <a:solidFill>
                  <a:schemeClr val="accent5"/>
                </a:solidFill>
              </a:rPr>
              <a:t>Investment property</a:t>
            </a:r>
          </a:p>
          <a:p>
            <a:pPr marL="800100" lvl="1" indent="-342900" defTabSz="914400" fontAlgn="base">
              <a:spcBef>
                <a:spcPts val="776"/>
              </a:spcBef>
              <a:spcAft>
                <a:spcPct val="0"/>
              </a:spcAft>
              <a:buFontTx/>
              <a:buChar char="•"/>
            </a:pPr>
            <a:r>
              <a:rPr lang="en-CA" sz="2000" dirty="0">
                <a:solidFill>
                  <a:schemeClr val="accent5"/>
                </a:solidFill>
              </a:rPr>
              <a:t>Property, plant and equipment</a:t>
            </a:r>
          </a:p>
          <a:p>
            <a:pPr marL="800100" lvl="1" indent="-342900" defTabSz="914400" fontAlgn="base">
              <a:spcBef>
                <a:spcPts val="776"/>
              </a:spcBef>
              <a:spcAft>
                <a:spcPct val="0"/>
              </a:spcAft>
              <a:buFontTx/>
              <a:buChar char="•"/>
            </a:pPr>
            <a:r>
              <a:rPr lang="en-CA" sz="2000" dirty="0">
                <a:solidFill>
                  <a:schemeClr val="accent5"/>
                </a:solidFill>
              </a:rPr>
              <a:t>Intangible assets (subject to conditions)</a:t>
            </a:r>
          </a:p>
          <a:p>
            <a:pPr marL="800100" lvl="1" indent="-342900" defTabSz="914400" fontAlgn="base">
              <a:spcBef>
                <a:spcPts val="776"/>
              </a:spcBef>
              <a:spcAft>
                <a:spcPct val="0"/>
              </a:spcAft>
              <a:buFontTx/>
              <a:buChar char="•"/>
            </a:pPr>
            <a:r>
              <a:rPr lang="en-CA" sz="2000" dirty="0">
                <a:solidFill>
                  <a:schemeClr val="accent5"/>
                </a:solidFill>
              </a:rPr>
              <a:t>Financial instruments</a:t>
            </a:r>
          </a:p>
          <a:p>
            <a:pPr marL="800100" lvl="1" indent="-342900" defTabSz="914400" fontAlgn="base">
              <a:spcBef>
                <a:spcPts val="776"/>
              </a:spcBef>
              <a:spcAft>
                <a:spcPct val="0"/>
              </a:spcAft>
              <a:buFontTx/>
              <a:buChar char="•"/>
            </a:pPr>
            <a:r>
              <a:rPr lang="en-CA" sz="2000" dirty="0">
                <a:solidFill>
                  <a:schemeClr val="accent5"/>
                </a:solidFill>
              </a:rPr>
              <a:t>Service concession assets</a:t>
            </a:r>
          </a:p>
          <a:p>
            <a:pPr marL="342900" indent="-342900" defTabSz="914400" fontAlgn="base">
              <a:spcBef>
                <a:spcPts val="776"/>
              </a:spcBef>
              <a:spcAft>
                <a:spcPct val="0"/>
              </a:spcAft>
              <a:buFontTx/>
              <a:buChar char="•"/>
            </a:pPr>
            <a:endParaRPr lang="en-CA" sz="1000" dirty="0">
              <a:solidFill>
                <a:schemeClr val="accent5"/>
              </a:solidFill>
            </a:endParaRPr>
          </a:p>
          <a:p>
            <a:pPr marL="342900" indent="-342900" defTabSz="914400" fontAlgn="base">
              <a:spcBef>
                <a:spcPts val="776"/>
              </a:spcBef>
              <a:spcAft>
                <a:spcPct val="0"/>
              </a:spcAft>
              <a:buFontTx/>
              <a:buChar char="•"/>
            </a:pPr>
            <a:r>
              <a:rPr lang="en-CA" sz="2000" dirty="0">
                <a:solidFill>
                  <a:schemeClr val="accent5"/>
                </a:solidFill>
              </a:rPr>
              <a:t>Only where acquisition cost not available</a:t>
            </a:r>
            <a:endParaRPr lang="en-US" sz="2000" dirty="0">
              <a:solidFill>
                <a:schemeClr val="accent5"/>
              </a:solidFill>
            </a:endParaRPr>
          </a:p>
          <a:p>
            <a:pPr marL="342900" indent="-342900" defTabSz="914400" fontAlgn="base">
              <a:spcBef>
                <a:spcPts val="776"/>
              </a:spcBef>
              <a:spcAft>
                <a:spcPct val="0"/>
              </a:spcAft>
              <a:buFontTx/>
              <a:buChar char="•"/>
            </a:pPr>
            <a:r>
              <a:rPr lang="en-CA" sz="2000" dirty="0">
                <a:solidFill>
                  <a:schemeClr val="accent5"/>
                </a:solidFill>
              </a:rPr>
              <a:t>Deemed cost is fair value or previous valuation amount</a:t>
            </a:r>
          </a:p>
        </p:txBody>
      </p:sp>
    </p:spTree>
    <p:extLst>
      <p:ext uri="{BB962C8B-B14F-4D97-AF65-F5344CB8AC3E}">
        <p14:creationId xmlns:p14="http://schemas.microsoft.com/office/powerpoint/2010/main" val="245828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61555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Exemptions not affecting Fair Presentation and Compliance</a:t>
            </a:r>
          </a:p>
          <a:p>
            <a:endParaRPr lang="en-US" sz="14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495300" y="1387924"/>
            <a:ext cx="3796284" cy="3282950"/>
          </a:xfrm>
          <a:prstGeom prst="rect">
            <a:avLst/>
          </a:prstGeom>
          <a:noFill/>
        </p:spPr>
        <p:txBody>
          <a:bodyPr wrap="square" rtlCol="0">
            <a:spAutoFit/>
          </a:bodyPr>
          <a:lstStyle/>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Comparative information and historical summaries (financial statements)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Effects of changes in foreign exchange rates </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Borrowing costs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Leases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Segment reporting</a:t>
            </a:r>
          </a:p>
        </p:txBody>
      </p:sp>
      <p:sp>
        <p:nvSpPr>
          <p:cNvPr id="5" name="TextBox 4"/>
          <p:cNvSpPr txBox="1"/>
          <p:nvPr/>
        </p:nvSpPr>
        <p:spPr>
          <a:xfrm>
            <a:off x="5024628" y="1387924"/>
            <a:ext cx="3247644" cy="3488134"/>
          </a:xfrm>
          <a:prstGeom prst="rect">
            <a:avLst/>
          </a:prstGeom>
          <a:noFill/>
        </p:spPr>
        <p:txBody>
          <a:bodyPr wrap="square" rtlCol="0">
            <a:spAutoFit/>
          </a:bodyPr>
          <a:lstStyle/>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Impairment</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Employee benefits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Financial instruments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Intangible assets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Service concession arrangements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Interest in other entities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Social Benefits</a:t>
            </a:r>
          </a:p>
        </p:txBody>
      </p:sp>
    </p:spTree>
    <p:extLst>
      <p:ext uri="{BB962C8B-B14F-4D97-AF65-F5344CB8AC3E}">
        <p14:creationId xmlns:p14="http://schemas.microsoft.com/office/powerpoint/2010/main" val="306408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3488134"/>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Disclosures</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Information for users of the transitional financial statements</a:t>
            </a:r>
          </a:p>
          <a:p>
            <a:pPr marL="342900" lvl="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Disclosures during the transition period:</a:t>
            </a:r>
          </a:p>
          <a:p>
            <a:pPr marL="800100" lvl="1"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Explanation of transition to IPSAS</a:t>
            </a:r>
          </a:p>
          <a:p>
            <a:pPr marL="800100" lvl="1"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Reconciliations</a:t>
            </a:r>
          </a:p>
          <a:p>
            <a:pPr marL="800100" lvl="1"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Disclosures where deemed cost is used</a:t>
            </a:r>
          </a:p>
          <a:p>
            <a:pPr marL="800100" lvl="1"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Exemptions from disclosures in IPSAS</a:t>
            </a:r>
          </a:p>
          <a:p>
            <a:pPr marL="342900" lvl="0" indent="-342900" defTabSz="914400" fontAlgn="base">
              <a:spcBef>
                <a:spcPts val="776"/>
              </a:spcBef>
              <a:spcAft>
                <a:spcPct val="0"/>
              </a:spcAft>
              <a:buFontTx/>
              <a:buChar char="•"/>
            </a:pPr>
            <a:endParaRPr lang="en-CA" sz="2000" dirty="0">
              <a:solidFill>
                <a:schemeClr val="accent5"/>
              </a:solidFill>
            </a:endParaRPr>
          </a:p>
        </p:txBody>
      </p:sp>
    </p:spTree>
    <p:extLst>
      <p:ext uri="{BB962C8B-B14F-4D97-AF65-F5344CB8AC3E}">
        <p14:creationId xmlns:p14="http://schemas.microsoft.com/office/powerpoint/2010/main" val="253109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861187" y="1450848"/>
            <a:ext cx="2457465" cy="3584448"/>
          </a:xfrm>
          <a:prstGeom prst="rect">
            <a:avLst/>
          </a:prstGeom>
        </p:spPr>
      </p:pic>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4674108" cy="3282950"/>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Comprehensive Coverage</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IPSAS 33 lists all applicable exemptions </a:t>
            </a:r>
          </a:p>
          <a:p>
            <a:pPr marL="342900" lvl="0" indent="-342900" defTabSz="914400" fontAlgn="base">
              <a:spcBef>
                <a:spcPts val="776"/>
              </a:spcBef>
              <a:spcAft>
                <a:spcPct val="0"/>
              </a:spcAft>
              <a:buFontTx/>
              <a:buChar char="•"/>
            </a:pPr>
            <a:r>
              <a:rPr lang="en-CA" sz="2000" dirty="0">
                <a:solidFill>
                  <a:schemeClr val="accent5"/>
                </a:solidFill>
              </a:rPr>
              <a:t>Comprehensive coverage of transition issues</a:t>
            </a:r>
          </a:p>
          <a:p>
            <a:pPr marL="342900" lvl="0" indent="-342900" defTabSz="914400" fontAlgn="base">
              <a:spcBef>
                <a:spcPts val="776"/>
              </a:spcBef>
              <a:spcAft>
                <a:spcPct val="0"/>
              </a:spcAft>
              <a:buFontTx/>
              <a:buChar char="•"/>
            </a:pPr>
            <a:r>
              <a:rPr lang="en-CA" sz="2000" dirty="0">
                <a:solidFill>
                  <a:schemeClr val="accent5"/>
                </a:solidFill>
              </a:rPr>
              <a:t>IPSAS 33 is a “one-stop shop”</a:t>
            </a:r>
          </a:p>
          <a:p>
            <a:pPr marL="342900" lvl="0" indent="-342900" defTabSz="914400" fontAlgn="base">
              <a:spcBef>
                <a:spcPts val="776"/>
              </a:spcBef>
              <a:spcAft>
                <a:spcPct val="0"/>
              </a:spcAft>
              <a:buFontTx/>
              <a:buChar char="•"/>
            </a:pPr>
            <a:r>
              <a:rPr lang="en-CA" sz="2000" dirty="0">
                <a:solidFill>
                  <a:schemeClr val="accent5"/>
                </a:solidFill>
              </a:rPr>
              <a:t>Helpful because everything gathered together in one place</a:t>
            </a:r>
          </a:p>
          <a:p>
            <a:pPr marL="342900" lvl="0" indent="-342900" defTabSz="914400" fontAlgn="base">
              <a:spcBef>
                <a:spcPts val="776"/>
              </a:spcBef>
              <a:spcAft>
                <a:spcPct val="0"/>
              </a:spcAft>
              <a:buFontTx/>
              <a:buChar char="•"/>
            </a:pPr>
            <a:endParaRPr lang="en-CA" sz="2000" dirty="0">
              <a:solidFill>
                <a:schemeClr val="accent5"/>
              </a:solidFill>
            </a:endParaRPr>
          </a:p>
        </p:txBody>
      </p:sp>
    </p:spTree>
    <p:extLst>
      <p:ext uri="{BB962C8B-B14F-4D97-AF65-F5344CB8AC3E}">
        <p14:creationId xmlns:p14="http://schemas.microsoft.com/office/powerpoint/2010/main" val="1602209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3077766"/>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Useful information for first-time adoption.</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Study 14, Transition to the Accrual Basis </a:t>
            </a:r>
          </a:p>
          <a:p>
            <a:pPr marL="800100" lvl="1" indent="-342900" defTabSz="914400" fontAlgn="base">
              <a:spcBef>
                <a:spcPts val="776"/>
              </a:spcBef>
              <a:spcAft>
                <a:spcPct val="0"/>
              </a:spcAft>
              <a:buFontTx/>
              <a:buChar char="•"/>
            </a:pPr>
            <a:r>
              <a:rPr lang="en-CA" sz="2000" dirty="0">
                <a:solidFill>
                  <a:schemeClr val="accent5"/>
                </a:solidFill>
              </a:rPr>
              <a:t>Guidance for governments and government entities</a:t>
            </a:r>
          </a:p>
          <a:p>
            <a:pPr marL="800100" lvl="1" indent="-342900" defTabSz="914400" fontAlgn="base">
              <a:spcBef>
                <a:spcPts val="776"/>
              </a:spcBef>
              <a:spcAft>
                <a:spcPct val="0"/>
              </a:spcAft>
              <a:buFontTx/>
              <a:buChar char="•"/>
            </a:pPr>
            <a:r>
              <a:rPr lang="en-CA" sz="2000" dirty="0">
                <a:solidFill>
                  <a:schemeClr val="accent5"/>
                </a:solidFill>
              </a:rPr>
              <a:t>Practically oriented (“How to do it”)</a:t>
            </a:r>
          </a:p>
          <a:p>
            <a:pPr marL="800100" lvl="1" indent="-342900" defTabSz="914400" fontAlgn="base">
              <a:spcBef>
                <a:spcPts val="776"/>
              </a:spcBef>
              <a:spcAft>
                <a:spcPct val="0"/>
              </a:spcAft>
              <a:buFontTx/>
              <a:buChar char="•"/>
            </a:pPr>
            <a:r>
              <a:rPr lang="en-CA" sz="2000" dirty="0">
                <a:solidFill>
                  <a:schemeClr val="accent5"/>
                </a:solidFill>
              </a:rPr>
              <a:t>Includes suggestions on project management</a:t>
            </a:r>
          </a:p>
          <a:p>
            <a:pPr marL="800100" lvl="1" indent="-342900" defTabSz="914400" fontAlgn="base">
              <a:spcBef>
                <a:spcPts val="776"/>
              </a:spcBef>
              <a:spcAft>
                <a:spcPct val="0"/>
              </a:spcAft>
              <a:buFontTx/>
              <a:buChar char="•"/>
            </a:pPr>
            <a:r>
              <a:rPr lang="en-CA" sz="2000" dirty="0">
                <a:solidFill>
                  <a:schemeClr val="accent5"/>
                </a:solidFill>
              </a:rPr>
              <a:t>Non-authoritative (Not an IPSAS)</a:t>
            </a:r>
          </a:p>
          <a:p>
            <a:pPr marL="342900" indent="-342900" defTabSz="914400" fontAlgn="base">
              <a:spcBef>
                <a:spcPts val="776"/>
              </a:spcBef>
              <a:spcAft>
                <a:spcPct val="0"/>
              </a:spcAft>
              <a:buFontTx/>
              <a:buChar char="•"/>
            </a:pPr>
            <a:r>
              <a:rPr lang="en-CA" sz="2000" dirty="0">
                <a:solidFill>
                  <a:schemeClr val="accent5"/>
                </a:solidFill>
              </a:rPr>
              <a:t>Case Studies on IPSASB web site</a:t>
            </a:r>
          </a:p>
        </p:txBody>
      </p:sp>
      <p:sp>
        <p:nvSpPr>
          <p:cNvPr id="2" name="Rectangle 1"/>
          <p:cNvSpPr/>
          <p:nvPr/>
        </p:nvSpPr>
        <p:spPr>
          <a:xfrm>
            <a:off x="533400" y="3959722"/>
            <a:ext cx="4572000" cy="1220847"/>
          </a:xfrm>
          <a:prstGeom prst="rect">
            <a:avLst/>
          </a:prstGeom>
        </p:spPr>
        <p:txBody>
          <a:bodyPr>
            <a:spAutoFit/>
          </a:bodyPr>
          <a:lstStyle/>
          <a:p>
            <a:pPr marL="800100" lvl="1" indent="-342900" defTabSz="914400" fontAlgn="base">
              <a:spcBef>
                <a:spcPts val="776"/>
              </a:spcBef>
              <a:spcAft>
                <a:spcPct val="0"/>
              </a:spcAft>
              <a:buFontTx/>
              <a:buChar char="•"/>
            </a:pPr>
            <a:r>
              <a:rPr lang="en-CA" sz="2000" dirty="0">
                <a:solidFill>
                  <a:schemeClr val="accent5"/>
                </a:solidFill>
              </a:rPr>
              <a:t>Costa Rica</a:t>
            </a:r>
          </a:p>
          <a:p>
            <a:pPr marL="800100" lvl="1" indent="-342900" defTabSz="914400" fontAlgn="base">
              <a:spcBef>
                <a:spcPts val="776"/>
              </a:spcBef>
              <a:spcAft>
                <a:spcPct val="0"/>
              </a:spcAft>
              <a:buFontTx/>
              <a:buChar char="•"/>
            </a:pPr>
            <a:r>
              <a:rPr lang="en-CA" sz="2000" dirty="0">
                <a:solidFill>
                  <a:schemeClr val="accent5"/>
                </a:solidFill>
              </a:rPr>
              <a:t>Guatemala</a:t>
            </a:r>
          </a:p>
          <a:p>
            <a:pPr marL="800100" lvl="1" indent="-342900" defTabSz="914400" fontAlgn="base">
              <a:spcBef>
                <a:spcPts val="776"/>
              </a:spcBef>
              <a:spcAft>
                <a:spcPct val="0"/>
              </a:spcAft>
              <a:buFontTx/>
              <a:buChar char="•"/>
            </a:pPr>
            <a:r>
              <a:rPr lang="en-CA" sz="2000" dirty="0">
                <a:solidFill>
                  <a:schemeClr val="accent5"/>
                </a:solidFill>
              </a:rPr>
              <a:t>Malta</a:t>
            </a:r>
          </a:p>
        </p:txBody>
      </p:sp>
      <p:sp>
        <p:nvSpPr>
          <p:cNvPr id="3" name="Rectangle 2"/>
          <p:cNvSpPr/>
          <p:nvPr/>
        </p:nvSpPr>
        <p:spPr>
          <a:xfrm>
            <a:off x="3738372" y="3959721"/>
            <a:ext cx="4572000" cy="1220847"/>
          </a:xfrm>
          <a:prstGeom prst="rect">
            <a:avLst/>
          </a:prstGeom>
        </p:spPr>
        <p:txBody>
          <a:bodyPr>
            <a:spAutoFit/>
          </a:bodyPr>
          <a:lstStyle/>
          <a:p>
            <a:pPr marL="800100" lvl="1" indent="-342900" defTabSz="914400" fontAlgn="base">
              <a:spcBef>
                <a:spcPts val="776"/>
              </a:spcBef>
              <a:spcAft>
                <a:spcPct val="0"/>
              </a:spcAft>
              <a:buFontTx/>
              <a:buChar char="•"/>
            </a:pPr>
            <a:r>
              <a:rPr lang="en-CA" sz="2000" dirty="0">
                <a:solidFill>
                  <a:schemeClr val="accent5"/>
                </a:solidFill>
              </a:rPr>
              <a:t>Malaysia</a:t>
            </a:r>
          </a:p>
          <a:p>
            <a:pPr marL="800100" lvl="1" indent="-342900" defTabSz="914400" fontAlgn="base">
              <a:spcBef>
                <a:spcPts val="776"/>
              </a:spcBef>
              <a:spcAft>
                <a:spcPct val="0"/>
              </a:spcAft>
              <a:buFontTx/>
              <a:buChar char="•"/>
            </a:pPr>
            <a:r>
              <a:rPr lang="en-CA" sz="2000" dirty="0">
                <a:solidFill>
                  <a:schemeClr val="accent5"/>
                </a:solidFill>
              </a:rPr>
              <a:t>Panama</a:t>
            </a:r>
          </a:p>
          <a:p>
            <a:pPr marL="800100" lvl="1" indent="-342900" defTabSz="914400" fontAlgn="base">
              <a:spcBef>
                <a:spcPts val="776"/>
              </a:spcBef>
              <a:spcAft>
                <a:spcPct val="0"/>
              </a:spcAft>
              <a:buFontTx/>
              <a:buChar char="•"/>
            </a:pPr>
            <a:r>
              <a:rPr lang="en-CA" sz="2000" dirty="0">
                <a:solidFill>
                  <a:schemeClr val="accent5"/>
                </a:solidFill>
              </a:rPr>
              <a:t>Switzerland</a:t>
            </a:r>
          </a:p>
        </p:txBody>
      </p:sp>
    </p:spTree>
    <p:extLst>
      <p:ext uri="{BB962C8B-B14F-4D97-AF65-F5344CB8AC3E}">
        <p14:creationId xmlns:p14="http://schemas.microsoft.com/office/powerpoint/2010/main" val="1725877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3693319"/>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Challenges</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Need to make cultural and mind-set changes – from using cash basis to accrual basis</a:t>
            </a:r>
          </a:p>
          <a:p>
            <a:pPr marL="342900" lvl="0" indent="-342900" defTabSz="914400" fontAlgn="base">
              <a:spcBef>
                <a:spcPts val="776"/>
              </a:spcBef>
              <a:spcAft>
                <a:spcPct val="0"/>
              </a:spcAft>
              <a:buFontTx/>
              <a:buChar char="•"/>
            </a:pPr>
            <a:r>
              <a:rPr lang="en-CA" sz="2000" dirty="0">
                <a:solidFill>
                  <a:schemeClr val="accent5"/>
                </a:solidFill>
              </a:rPr>
              <a:t>Overcome resistance to change</a:t>
            </a:r>
          </a:p>
          <a:p>
            <a:pPr marL="342900" lvl="0" indent="-342900" defTabSz="914400" fontAlgn="base">
              <a:spcBef>
                <a:spcPts val="776"/>
              </a:spcBef>
              <a:spcAft>
                <a:spcPct val="0"/>
              </a:spcAft>
              <a:buFontTx/>
              <a:buChar char="•"/>
            </a:pPr>
            <a:r>
              <a:rPr lang="en-CA" sz="2000" dirty="0">
                <a:solidFill>
                  <a:schemeClr val="accent5"/>
                </a:solidFill>
              </a:rPr>
              <a:t>Integration of information technology systems</a:t>
            </a:r>
          </a:p>
          <a:p>
            <a:pPr marL="342900" lvl="0" indent="-342900" defTabSz="914400" fontAlgn="base">
              <a:spcBef>
                <a:spcPts val="776"/>
              </a:spcBef>
              <a:spcAft>
                <a:spcPct val="0"/>
              </a:spcAft>
              <a:buFontTx/>
              <a:buChar char="•"/>
            </a:pPr>
            <a:r>
              <a:rPr lang="en-CA" sz="2000" dirty="0">
                <a:solidFill>
                  <a:schemeClr val="accent5"/>
                </a:solidFill>
              </a:rPr>
              <a:t>Integration of departmental and accounting records</a:t>
            </a:r>
          </a:p>
          <a:p>
            <a:pPr marL="342900" lvl="0" indent="-342900" defTabSz="914400" fontAlgn="base">
              <a:spcBef>
                <a:spcPts val="776"/>
              </a:spcBef>
              <a:spcAft>
                <a:spcPct val="0"/>
              </a:spcAft>
              <a:buFontTx/>
              <a:buChar char="•"/>
            </a:pPr>
            <a:r>
              <a:rPr lang="en-CA" sz="2000" dirty="0">
                <a:solidFill>
                  <a:schemeClr val="accent5"/>
                </a:solidFill>
              </a:rPr>
              <a:t>Developing asset registers – property, plant and equipment including infrastructure assets</a:t>
            </a:r>
          </a:p>
          <a:p>
            <a:pPr marL="342900" lvl="0" indent="-342900" defTabSz="914400" fontAlgn="base">
              <a:spcBef>
                <a:spcPts val="776"/>
              </a:spcBef>
              <a:spcAft>
                <a:spcPct val="0"/>
              </a:spcAft>
              <a:buFontTx/>
              <a:buChar char="•"/>
            </a:pPr>
            <a:r>
              <a:rPr lang="en-CA" sz="2000" dirty="0">
                <a:solidFill>
                  <a:schemeClr val="accent5"/>
                </a:solidFill>
              </a:rPr>
              <a:t>Consolidations</a:t>
            </a:r>
          </a:p>
        </p:txBody>
      </p:sp>
    </p:spTree>
    <p:extLst>
      <p:ext uri="{BB962C8B-B14F-4D97-AF65-F5344CB8AC3E}">
        <p14:creationId xmlns:p14="http://schemas.microsoft.com/office/powerpoint/2010/main" val="326936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2885540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3693319"/>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Critical Success Factors</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Strong political support at the highest level of elected officials</a:t>
            </a:r>
          </a:p>
          <a:p>
            <a:pPr marL="342900" lvl="0" indent="-342900" defTabSz="914400" fontAlgn="base">
              <a:spcBef>
                <a:spcPts val="776"/>
              </a:spcBef>
              <a:spcAft>
                <a:spcPct val="0"/>
              </a:spcAft>
              <a:buFontTx/>
              <a:buChar char="•"/>
            </a:pPr>
            <a:r>
              <a:rPr lang="en-CA" sz="2000" dirty="0">
                <a:solidFill>
                  <a:schemeClr val="accent5"/>
                </a:solidFill>
              </a:rPr>
              <a:t>Commitment to implementation from senior appointed officials</a:t>
            </a:r>
          </a:p>
          <a:p>
            <a:pPr marL="342900" lvl="0" indent="-342900" defTabSz="914400" fontAlgn="base">
              <a:spcBef>
                <a:spcPts val="776"/>
              </a:spcBef>
              <a:spcAft>
                <a:spcPct val="0"/>
              </a:spcAft>
              <a:buFontTx/>
              <a:buChar char="•"/>
            </a:pPr>
            <a:r>
              <a:rPr lang="en-CA" sz="2000" dirty="0">
                <a:solidFill>
                  <a:schemeClr val="accent5"/>
                </a:solidFill>
              </a:rPr>
              <a:t>Initial budget, project planning and gap analysis</a:t>
            </a:r>
          </a:p>
          <a:p>
            <a:pPr marL="342900" lvl="0" indent="-342900" defTabSz="914400" fontAlgn="base">
              <a:spcBef>
                <a:spcPts val="776"/>
              </a:spcBef>
              <a:spcAft>
                <a:spcPct val="0"/>
              </a:spcAft>
              <a:buFontTx/>
              <a:buChar char="•"/>
            </a:pPr>
            <a:r>
              <a:rPr lang="en-CA" sz="2000" dirty="0">
                <a:solidFill>
                  <a:schemeClr val="accent5"/>
                </a:solidFill>
              </a:rPr>
              <a:t>Identify needs—information systems, training, legislation, external support, project budget</a:t>
            </a:r>
          </a:p>
          <a:p>
            <a:pPr marL="342900" lvl="0" indent="-342900" defTabSz="914400" fontAlgn="base">
              <a:spcBef>
                <a:spcPts val="776"/>
              </a:spcBef>
              <a:spcAft>
                <a:spcPct val="0"/>
              </a:spcAft>
              <a:buFontTx/>
              <a:buChar char="•"/>
            </a:pPr>
            <a:r>
              <a:rPr lang="en-CA" sz="2000" dirty="0">
                <a:solidFill>
                  <a:schemeClr val="accent5"/>
                </a:solidFill>
              </a:rPr>
              <a:t>Staff open to training and will accept an accrual accounting perspective</a:t>
            </a:r>
          </a:p>
          <a:p>
            <a:pPr marL="342900" lvl="0" indent="-342900" defTabSz="914400" fontAlgn="base">
              <a:spcBef>
                <a:spcPts val="776"/>
              </a:spcBef>
              <a:spcAft>
                <a:spcPct val="0"/>
              </a:spcAft>
              <a:buFontTx/>
              <a:buChar char="•"/>
            </a:pPr>
            <a:r>
              <a:rPr lang="en-CA" sz="2000" dirty="0">
                <a:solidFill>
                  <a:schemeClr val="accent5"/>
                </a:solidFill>
              </a:rPr>
              <a:t>Recognition that reform is for enhanced financial management not merely a book-keeping exercise </a:t>
            </a:r>
          </a:p>
        </p:txBody>
      </p:sp>
    </p:spTree>
    <p:extLst>
      <p:ext uri="{BB962C8B-B14F-4D97-AF65-F5344CB8AC3E}">
        <p14:creationId xmlns:p14="http://schemas.microsoft.com/office/powerpoint/2010/main" val="2614803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4001095"/>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Lessons</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IPSAS adoption should be treated as an integrated whole and as a country priority</a:t>
            </a:r>
          </a:p>
          <a:p>
            <a:pPr marL="342900" lvl="0" indent="-342900" defTabSz="914400" fontAlgn="base">
              <a:spcBef>
                <a:spcPts val="776"/>
              </a:spcBef>
              <a:spcAft>
                <a:spcPct val="0"/>
              </a:spcAft>
              <a:buFontTx/>
              <a:buChar char="•"/>
            </a:pPr>
            <a:r>
              <a:rPr lang="en-CA" sz="2000" dirty="0">
                <a:solidFill>
                  <a:schemeClr val="accent5"/>
                </a:solidFill>
              </a:rPr>
              <a:t>Active support at top (political and managerial) across government, including “IPSAS champion”</a:t>
            </a:r>
          </a:p>
          <a:p>
            <a:pPr marL="342900" lvl="0" indent="-342900" defTabSz="914400" fontAlgn="base">
              <a:spcBef>
                <a:spcPts val="776"/>
              </a:spcBef>
              <a:spcAft>
                <a:spcPct val="0"/>
              </a:spcAft>
              <a:buFontTx/>
              <a:buChar char="•"/>
            </a:pPr>
            <a:r>
              <a:rPr lang="en-CA" sz="2000" dirty="0">
                <a:solidFill>
                  <a:schemeClr val="accent5"/>
                </a:solidFill>
              </a:rPr>
              <a:t>Need a comprehensive implementation plan with realistic times, flexibility and permission to modify</a:t>
            </a:r>
          </a:p>
          <a:p>
            <a:pPr marL="342900" lvl="0" indent="-342900" defTabSz="914400" fontAlgn="base">
              <a:spcBef>
                <a:spcPts val="776"/>
              </a:spcBef>
              <a:spcAft>
                <a:spcPct val="0"/>
              </a:spcAft>
              <a:buFontTx/>
              <a:buChar char="•"/>
            </a:pPr>
            <a:r>
              <a:rPr lang="en-CA" sz="2000" dirty="0">
                <a:solidFill>
                  <a:schemeClr val="accent5"/>
                </a:solidFill>
              </a:rPr>
              <a:t>Effective project manager and project team</a:t>
            </a:r>
          </a:p>
          <a:p>
            <a:pPr marL="342900" lvl="0" indent="-342900" defTabSz="914400" fontAlgn="base">
              <a:spcBef>
                <a:spcPts val="776"/>
              </a:spcBef>
              <a:spcAft>
                <a:spcPct val="0"/>
              </a:spcAft>
              <a:buFontTx/>
              <a:buChar char="•"/>
            </a:pPr>
            <a:r>
              <a:rPr lang="en-CA" sz="2000" dirty="0">
                <a:solidFill>
                  <a:schemeClr val="accent5"/>
                </a:solidFill>
              </a:rPr>
              <a:t>Effective use of limited resources</a:t>
            </a:r>
          </a:p>
          <a:p>
            <a:pPr marL="342900" lvl="0" indent="-342900" defTabSz="914400" fontAlgn="base">
              <a:spcBef>
                <a:spcPts val="776"/>
              </a:spcBef>
              <a:spcAft>
                <a:spcPct val="0"/>
              </a:spcAft>
              <a:buFontTx/>
              <a:buChar char="•"/>
            </a:pPr>
            <a:r>
              <a:rPr lang="en-CA" sz="2000" dirty="0">
                <a:solidFill>
                  <a:schemeClr val="accent5"/>
                </a:solidFill>
              </a:rPr>
              <a:t>Effective “learn-do” theory and practice</a:t>
            </a:r>
          </a:p>
        </p:txBody>
      </p:sp>
    </p:spTree>
    <p:extLst>
      <p:ext uri="{BB962C8B-B14F-4D97-AF65-F5344CB8AC3E}">
        <p14:creationId xmlns:p14="http://schemas.microsoft.com/office/powerpoint/2010/main" val="2403757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3385542"/>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Lessons</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Effective communication strategy</a:t>
            </a:r>
          </a:p>
          <a:p>
            <a:pPr marL="342900" lvl="0" indent="-342900" defTabSz="914400" fontAlgn="base">
              <a:spcBef>
                <a:spcPts val="776"/>
              </a:spcBef>
              <a:spcAft>
                <a:spcPct val="0"/>
              </a:spcAft>
              <a:buFontTx/>
              <a:buChar char="•"/>
            </a:pPr>
            <a:r>
              <a:rPr lang="en-CA" sz="2000" dirty="0">
                <a:solidFill>
                  <a:schemeClr val="accent5"/>
                </a:solidFill>
              </a:rPr>
              <a:t>Information technology systems reform an integrated part from beginning</a:t>
            </a:r>
          </a:p>
          <a:p>
            <a:pPr marL="342900" lvl="0" indent="-342900" defTabSz="914400" fontAlgn="base">
              <a:spcBef>
                <a:spcPts val="776"/>
              </a:spcBef>
              <a:spcAft>
                <a:spcPct val="0"/>
              </a:spcAft>
              <a:buFontTx/>
              <a:buChar char="•"/>
            </a:pPr>
            <a:r>
              <a:rPr lang="en-CA" sz="2000" dirty="0">
                <a:solidFill>
                  <a:schemeClr val="accent5"/>
                </a:solidFill>
              </a:rPr>
              <a:t>Effective training on meaning and use of accrual information</a:t>
            </a:r>
          </a:p>
          <a:p>
            <a:pPr marL="342900" lvl="0" indent="-342900" defTabSz="914400" fontAlgn="base">
              <a:spcBef>
                <a:spcPts val="776"/>
              </a:spcBef>
              <a:spcAft>
                <a:spcPct val="0"/>
              </a:spcAft>
              <a:buFontTx/>
              <a:buChar char="•"/>
            </a:pPr>
            <a:r>
              <a:rPr lang="en-CA" sz="2000" dirty="0">
                <a:solidFill>
                  <a:schemeClr val="accent5"/>
                </a:solidFill>
              </a:rPr>
              <a:t>Need to move away from day-to-day activities – retreat and workshops</a:t>
            </a:r>
          </a:p>
          <a:p>
            <a:pPr marL="342900" lvl="0" indent="-342900" defTabSz="914400" fontAlgn="base">
              <a:spcBef>
                <a:spcPts val="776"/>
              </a:spcBef>
              <a:spcAft>
                <a:spcPct val="0"/>
              </a:spcAft>
              <a:buFontTx/>
              <a:buChar char="•"/>
            </a:pPr>
            <a:r>
              <a:rPr lang="en-CA" sz="2000" dirty="0">
                <a:solidFill>
                  <a:schemeClr val="accent5"/>
                </a:solidFill>
              </a:rPr>
              <a:t>Tackle asset inventory early – don’t leave it to the end </a:t>
            </a:r>
          </a:p>
          <a:p>
            <a:pPr marL="342900" lvl="0" indent="-342900" defTabSz="914400" fontAlgn="base">
              <a:spcBef>
                <a:spcPts val="776"/>
              </a:spcBef>
              <a:spcAft>
                <a:spcPct val="0"/>
              </a:spcAft>
              <a:buFontTx/>
              <a:buChar char="•"/>
            </a:pPr>
            <a:r>
              <a:rPr lang="en-CA" sz="2000" dirty="0">
                <a:solidFill>
                  <a:schemeClr val="accent5"/>
                </a:solidFill>
              </a:rPr>
              <a:t>Not necessary to go to IPSAS cash first (some governments have found this beneficial)</a:t>
            </a:r>
          </a:p>
        </p:txBody>
      </p:sp>
    </p:spTree>
    <p:extLst>
      <p:ext uri="{BB962C8B-B14F-4D97-AF65-F5344CB8AC3E}">
        <p14:creationId xmlns:p14="http://schemas.microsoft.com/office/powerpoint/2010/main" val="964759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2849498"/>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Risk Approach</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Risk Analysis – Impact and Likelihood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Concentrate on High Impact, High Likelihood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Low Impact – Material?</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Low Likelihood - Limited Review?</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4" name="TextBox 3"/>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Tree>
    <p:extLst>
      <p:ext uri="{BB962C8B-B14F-4D97-AF65-F5344CB8AC3E}">
        <p14:creationId xmlns:p14="http://schemas.microsoft.com/office/powerpoint/2010/main" val="3168542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901342"/>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People</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Change Management Project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Project Group</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Communications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Sell Benefits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Finance Teams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Other Staff</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Managers / Budget Holders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Information Providers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Training</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4" name="TextBox 3"/>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Tree>
    <p:extLst>
      <p:ext uri="{BB962C8B-B14F-4D97-AF65-F5344CB8AC3E}">
        <p14:creationId xmlns:p14="http://schemas.microsoft.com/office/powerpoint/2010/main" val="929950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337085"/>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Political Support</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Project</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Leadership</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Legislation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Resources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Example Issues</a:t>
            </a:r>
            <a:endParaRPr lang="en-US" sz="2000" kern="0" dirty="0">
              <a:solidFill>
                <a:srgbClr val="000000">
                  <a:lumMod val="65000"/>
                  <a:lumOff val="35000"/>
                </a:srgbClr>
              </a:solidFill>
              <a:latin typeface="Arial"/>
              <a:ea typeface="ＭＳ Ｐゴシック" charset="0"/>
            </a:endParaRP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Assets Identified</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Aged Bad Debts </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Credit Rating Agencies</a:t>
            </a:r>
            <a:endParaRPr lang="en-US"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4" name="TextBox 3"/>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Tree>
    <p:extLst>
      <p:ext uri="{BB962C8B-B14F-4D97-AF65-F5344CB8AC3E}">
        <p14:creationId xmlns:p14="http://schemas.microsoft.com/office/powerpoint/2010/main" val="108685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Practical Issues: Current Assets</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5" name="TextBox 4"/>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graphicFrame>
        <p:nvGraphicFramePr>
          <p:cNvPr id="4" name="Table 3">
            <a:extLst>
              <a:ext uri="{FF2B5EF4-FFF2-40B4-BE49-F238E27FC236}">
                <a16:creationId xmlns:a16="http://schemas.microsoft.com/office/drawing/2014/main" id="{3A9AC191-5C27-4E15-AAFF-B2B9D5BA9AAE}"/>
              </a:ext>
            </a:extLst>
          </p:cNvPr>
          <p:cNvGraphicFramePr>
            <a:graphicFrameLocks noGrp="1"/>
          </p:cNvGraphicFramePr>
          <p:nvPr>
            <p:extLst>
              <p:ext uri="{D42A27DB-BD31-4B8C-83A1-F6EECF244321}">
                <p14:modId xmlns:p14="http://schemas.microsoft.com/office/powerpoint/2010/main" val="1642508177"/>
              </p:ext>
            </p:extLst>
          </p:nvPr>
        </p:nvGraphicFramePr>
        <p:xfrm>
          <a:off x="314186" y="1360071"/>
          <a:ext cx="8271014" cy="3600770"/>
        </p:xfrm>
        <a:graphic>
          <a:graphicData uri="http://schemas.openxmlformats.org/drawingml/2006/table">
            <a:tbl>
              <a:tblPr firstRow="1" firstCol="1" bandRow="1"/>
              <a:tblGrid>
                <a:gridCol w="3332788">
                  <a:extLst>
                    <a:ext uri="{9D8B030D-6E8A-4147-A177-3AD203B41FA5}">
                      <a16:colId xmlns:a16="http://schemas.microsoft.com/office/drawing/2014/main" val="3497291509"/>
                    </a:ext>
                  </a:extLst>
                </a:gridCol>
                <a:gridCol w="1694182">
                  <a:extLst>
                    <a:ext uri="{9D8B030D-6E8A-4147-A177-3AD203B41FA5}">
                      <a16:colId xmlns:a16="http://schemas.microsoft.com/office/drawing/2014/main" val="1108541505"/>
                    </a:ext>
                  </a:extLst>
                </a:gridCol>
                <a:gridCol w="3244044">
                  <a:extLst>
                    <a:ext uri="{9D8B030D-6E8A-4147-A177-3AD203B41FA5}">
                      <a16:colId xmlns:a16="http://schemas.microsoft.com/office/drawing/2014/main" val="3257833680"/>
                    </a:ext>
                  </a:extLst>
                </a:gridCol>
              </a:tblGrid>
              <a:tr h="720154">
                <a:tc>
                  <a:txBody>
                    <a:bodyPr/>
                    <a:lstStyle/>
                    <a:p>
                      <a:pPr marL="108000" marR="28829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Item</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Cash Basis</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Source of Information</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303915536"/>
                  </a:ext>
                </a:extLst>
              </a:tr>
              <a:tr h="720154">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Cash and Cash Equivalents</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Confirm includes cash equivalents</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Policy on Cash Equivalents</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Investment Records</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1227205350"/>
                  </a:ext>
                </a:extLst>
              </a:tr>
              <a:tr h="720154">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Receivables (Exchange / Non-Exchange)</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Debtors Records</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 Long Term Split?</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470839658"/>
                  </a:ext>
                </a:extLst>
              </a:tr>
              <a:tr h="720154">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Portion of Long-Term Receivables</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Debtors Records</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 Long Term Split?</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1732342664"/>
                  </a:ext>
                </a:extLst>
              </a:tr>
              <a:tr h="720154">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Inventory</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Inventory Records?</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164070165"/>
                  </a:ext>
                </a:extLst>
              </a:tr>
            </a:tbl>
          </a:graphicData>
        </a:graphic>
      </p:graphicFrame>
    </p:spTree>
    <p:extLst>
      <p:ext uri="{BB962C8B-B14F-4D97-AF65-F5344CB8AC3E}">
        <p14:creationId xmlns:p14="http://schemas.microsoft.com/office/powerpoint/2010/main" val="1880306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Practical Issues: Non-Current Assets</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5" name="TextBox 4"/>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graphicFrame>
        <p:nvGraphicFramePr>
          <p:cNvPr id="4" name="Table 3">
            <a:extLst>
              <a:ext uri="{FF2B5EF4-FFF2-40B4-BE49-F238E27FC236}">
                <a16:creationId xmlns:a16="http://schemas.microsoft.com/office/drawing/2014/main" id="{4B6EA4C4-6A48-416E-8845-CA797ACD9C01}"/>
              </a:ext>
            </a:extLst>
          </p:cNvPr>
          <p:cNvGraphicFramePr>
            <a:graphicFrameLocks noGrp="1"/>
          </p:cNvGraphicFramePr>
          <p:nvPr>
            <p:extLst>
              <p:ext uri="{D42A27DB-BD31-4B8C-83A1-F6EECF244321}">
                <p14:modId xmlns:p14="http://schemas.microsoft.com/office/powerpoint/2010/main" val="2051970102"/>
              </p:ext>
            </p:extLst>
          </p:nvPr>
        </p:nvGraphicFramePr>
        <p:xfrm>
          <a:off x="558800" y="1373594"/>
          <a:ext cx="7968974" cy="3330930"/>
        </p:xfrm>
        <a:graphic>
          <a:graphicData uri="http://schemas.openxmlformats.org/drawingml/2006/table">
            <a:tbl>
              <a:tblPr firstRow="1" firstCol="1" bandRow="1"/>
              <a:tblGrid>
                <a:gridCol w="3211081">
                  <a:extLst>
                    <a:ext uri="{9D8B030D-6E8A-4147-A177-3AD203B41FA5}">
                      <a16:colId xmlns:a16="http://schemas.microsoft.com/office/drawing/2014/main" val="964790589"/>
                    </a:ext>
                  </a:extLst>
                </a:gridCol>
                <a:gridCol w="1632314">
                  <a:extLst>
                    <a:ext uri="{9D8B030D-6E8A-4147-A177-3AD203B41FA5}">
                      <a16:colId xmlns:a16="http://schemas.microsoft.com/office/drawing/2014/main" val="3865131402"/>
                    </a:ext>
                  </a:extLst>
                </a:gridCol>
                <a:gridCol w="3125579">
                  <a:extLst>
                    <a:ext uri="{9D8B030D-6E8A-4147-A177-3AD203B41FA5}">
                      <a16:colId xmlns:a16="http://schemas.microsoft.com/office/drawing/2014/main" val="3588424247"/>
                    </a:ext>
                  </a:extLst>
                </a:gridCol>
              </a:tblGrid>
              <a:tr h="666186">
                <a:tc>
                  <a:txBody>
                    <a:bodyPr/>
                    <a:lstStyle/>
                    <a:p>
                      <a:pPr marL="108000" marR="28829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Item</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nSpc>
                          <a:spcPts val="1200"/>
                        </a:lnSpc>
                        <a:spcBef>
                          <a:spcPts val="0"/>
                        </a:spcBef>
                        <a:spcAft>
                          <a:spcPts val="0"/>
                        </a:spcAft>
                      </a:pPr>
                      <a:r>
                        <a:rPr lang="en-US" sz="1200" b="1" spc="-45">
                          <a:solidFill>
                            <a:srgbClr val="FFFFFF"/>
                          </a:solidFill>
                          <a:effectLst/>
                          <a:latin typeface="Arial" panose="020B0604020202020204" pitchFamily="34" charset="0"/>
                          <a:ea typeface="Palatino Linotype" panose="02040502050505030304" pitchFamily="18" charset="0"/>
                          <a:cs typeface="Arial" panose="020B0604020202020204" pitchFamily="34" charset="0"/>
                        </a:rPr>
                        <a:t>Cash Basis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Source of Information</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38358660"/>
                  </a:ext>
                </a:extLst>
              </a:tr>
              <a:tr h="666186">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Property, Plant, and Equipment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Asset Register?</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Utility Bills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Property Tax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232375377"/>
                  </a:ext>
                </a:extLst>
              </a:tr>
              <a:tr h="666186">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Intangible Assets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Inventory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i="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Unlikely to have information re internally generated intangible assets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909392470"/>
                  </a:ext>
                </a:extLst>
              </a:tr>
              <a:tr h="666186">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Long-Term Receivables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Debtors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 Long Term Split?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618191784"/>
                  </a:ext>
                </a:extLst>
              </a:tr>
              <a:tr h="666186">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Investments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Investment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 Long Term Split?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330011813"/>
                  </a:ext>
                </a:extLst>
              </a:tr>
            </a:tbl>
          </a:graphicData>
        </a:graphic>
      </p:graphicFrame>
    </p:spTree>
    <p:extLst>
      <p:ext uri="{BB962C8B-B14F-4D97-AF65-F5344CB8AC3E}">
        <p14:creationId xmlns:p14="http://schemas.microsoft.com/office/powerpoint/2010/main" val="251003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Practical Issues:  Current Liabilities</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5" name="TextBox 4"/>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graphicFrame>
        <p:nvGraphicFramePr>
          <p:cNvPr id="4" name="Table 3">
            <a:extLst>
              <a:ext uri="{FF2B5EF4-FFF2-40B4-BE49-F238E27FC236}">
                <a16:creationId xmlns:a16="http://schemas.microsoft.com/office/drawing/2014/main" id="{573BA617-4E31-45FA-AA26-DA2C8E014B68}"/>
              </a:ext>
            </a:extLst>
          </p:cNvPr>
          <p:cNvGraphicFramePr>
            <a:graphicFrameLocks noGrp="1"/>
          </p:cNvGraphicFramePr>
          <p:nvPr>
            <p:extLst>
              <p:ext uri="{D42A27DB-BD31-4B8C-83A1-F6EECF244321}">
                <p14:modId xmlns:p14="http://schemas.microsoft.com/office/powerpoint/2010/main" val="1162997159"/>
              </p:ext>
            </p:extLst>
          </p:nvPr>
        </p:nvGraphicFramePr>
        <p:xfrm>
          <a:off x="570726" y="1432125"/>
          <a:ext cx="8142577" cy="3623580"/>
        </p:xfrm>
        <a:graphic>
          <a:graphicData uri="http://schemas.openxmlformats.org/drawingml/2006/table">
            <a:tbl>
              <a:tblPr firstRow="1" firstCol="1" bandRow="1"/>
              <a:tblGrid>
                <a:gridCol w="2976219">
                  <a:extLst>
                    <a:ext uri="{9D8B030D-6E8A-4147-A177-3AD203B41FA5}">
                      <a16:colId xmlns:a16="http://schemas.microsoft.com/office/drawing/2014/main" val="2059175494"/>
                    </a:ext>
                  </a:extLst>
                </a:gridCol>
                <a:gridCol w="1928379">
                  <a:extLst>
                    <a:ext uri="{9D8B030D-6E8A-4147-A177-3AD203B41FA5}">
                      <a16:colId xmlns:a16="http://schemas.microsoft.com/office/drawing/2014/main" val="1536455628"/>
                    </a:ext>
                  </a:extLst>
                </a:gridCol>
                <a:gridCol w="3237979">
                  <a:extLst>
                    <a:ext uri="{9D8B030D-6E8A-4147-A177-3AD203B41FA5}">
                      <a16:colId xmlns:a16="http://schemas.microsoft.com/office/drawing/2014/main" val="4204580207"/>
                    </a:ext>
                  </a:extLst>
                </a:gridCol>
              </a:tblGrid>
              <a:tr h="724716">
                <a:tc>
                  <a:txBody>
                    <a:bodyPr/>
                    <a:lstStyle/>
                    <a:p>
                      <a:pPr marL="108000" marR="288290">
                        <a:lnSpc>
                          <a:spcPts val="1200"/>
                        </a:lnSpc>
                        <a:spcBef>
                          <a:spcPts val="0"/>
                        </a:spcBef>
                        <a:spcAft>
                          <a:spcPts val="0"/>
                        </a:spcAft>
                      </a:pPr>
                      <a:r>
                        <a:rPr lang="en-US" sz="1200" b="1" spc="-45">
                          <a:solidFill>
                            <a:srgbClr val="FFFFFF"/>
                          </a:solidFill>
                          <a:effectLst/>
                          <a:latin typeface="Arial" panose="020B0604020202020204" pitchFamily="34" charset="0"/>
                          <a:ea typeface="Palatino Linotype" panose="02040502050505030304" pitchFamily="18" charset="0"/>
                          <a:cs typeface="Arial" panose="020B0604020202020204" pitchFamily="34" charset="0"/>
                        </a:rPr>
                        <a:t>Item</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nSpc>
                          <a:spcPts val="1200"/>
                        </a:lnSpc>
                        <a:spcBef>
                          <a:spcPts val="0"/>
                        </a:spcBef>
                        <a:spcAft>
                          <a:spcPts val="0"/>
                        </a:spcAft>
                      </a:pPr>
                      <a:r>
                        <a:rPr lang="en-US" sz="1200" b="1" spc="-45">
                          <a:solidFill>
                            <a:srgbClr val="FFFFFF"/>
                          </a:solidFill>
                          <a:effectLst/>
                          <a:latin typeface="Arial" panose="020B0604020202020204" pitchFamily="34" charset="0"/>
                          <a:ea typeface="Palatino Linotype" panose="02040502050505030304" pitchFamily="18" charset="0"/>
                          <a:cs typeface="Arial" panose="020B0604020202020204" pitchFamily="34" charset="0"/>
                        </a:rPr>
                        <a:t>Cash Basis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Source of Information</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2120999313"/>
                  </a:ext>
                </a:extLst>
              </a:tr>
              <a:tr h="724716">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Trade and Other Payables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Creditors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 Long Term Split?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1288372703"/>
                  </a:ext>
                </a:extLst>
              </a:tr>
              <a:tr h="724716">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Provisions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Processes for Identification?</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Legal Teams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Managers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683536139"/>
                  </a:ext>
                </a:extLst>
              </a:tr>
              <a:tr h="724716">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Borrowing</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Borrowing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 Long Term Split?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160904987"/>
                  </a:ext>
                </a:extLst>
              </a:tr>
              <a:tr h="724716">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Employee Benefits (Current)</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HR Systems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Actuaries?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Sampling (e.g., accumulated leave)</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139261898"/>
                  </a:ext>
                </a:extLst>
              </a:tr>
            </a:tbl>
          </a:graphicData>
        </a:graphic>
      </p:graphicFrame>
    </p:spTree>
    <p:extLst>
      <p:ext uri="{BB962C8B-B14F-4D97-AF65-F5344CB8AC3E}">
        <p14:creationId xmlns:p14="http://schemas.microsoft.com/office/powerpoint/2010/main" val="2924472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Practical Issues:  Non-Current Liabilities</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5" name="TextBox 4"/>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graphicFrame>
        <p:nvGraphicFramePr>
          <p:cNvPr id="4" name="Table 3">
            <a:extLst>
              <a:ext uri="{FF2B5EF4-FFF2-40B4-BE49-F238E27FC236}">
                <a16:creationId xmlns:a16="http://schemas.microsoft.com/office/drawing/2014/main" id="{FF2EC3DF-40EC-4406-8B8A-01A7991AE98D}"/>
              </a:ext>
            </a:extLst>
          </p:cNvPr>
          <p:cNvGraphicFramePr>
            <a:graphicFrameLocks noGrp="1"/>
          </p:cNvGraphicFramePr>
          <p:nvPr>
            <p:extLst>
              <p:ext uri="{D42A27DB-BD31-4B8C-83A1-F6EECF244321}">
                <p14:modId xmlns:p14="http://schemas.microsoft.com/office/powerpoint/2010/main" val="1218248115"/>
              </p:ext>
            </p:extLst>
          </p:nvPr>
        </p:nvGraphicFramePr>
        <p:xfrm>
          <a:off x="564100" y="1419705"/>
          <a:ext cx="8149203" cy="3589615"/>
        </p:xfrm>
        <a:graphic>
          <a:graphicData uri="http://schemas.openxmlformats.org/drawingml/2006/table">
            <a:tbl>
              <a:tblPr firstRow="1" firstCol="1" bandRow="1"/>
              <a:tblGrid>
                <a:gridCol w="2978641">
                  <a:extLst>
                    <a:ext uri="{9D8B030D-6E8A-4147-A177-3AD203B41FA5}">
                      <a16:colId xmlns:a16="http://schemas.microsoft.com/office/drawing/2014/main" val="1476279704"/>
                    </a:ext>
                  </a:extLst>
                </a:gridCol>
                <a:gridCol w="1929948">
                  <a:extLst>
                    <a:ext uri="{9D8B030D-6E8A-4147-A177-3AD203B41FA5}">
                      <a16:colId xmlns:a16="http://schemas.microsoft.com/office/drawing/2014/main" val="3510983442"/>
                    </a:ext>
                  </a:extLst>
                </a:gridCol>
                <a:gridCol w="3240614">
                  <a:extLst>
                    <a:ext uri="{9D8B030D-6E8A-4147-A177-3AD203B41FA5}">
                      <a16:colId xmlns:a16="http://schemas.microsoft.com/office/drawing/2014/main" val="2709634092"/>
                    </a:ext>
                  </a:extLst>
                </a:gridCol>
              </a:tblGrid>
              <a:tr h="717923">
                <a:tc>
                  <a:txBody>
                    <a:bodyPr/>
                    <a:lstStyle/>
                    <a:p>
                      <a:pPr marL="0" marR="288290">
                        <a:lnSpc>
                          <a:spcPts val="1200"/>
                        </a:lnSpc>
                        <a:spcBef>
                          <a:spcPts val="0"/>
                        </a:spcBef>
                        <a:spcAft>
                          <a:spcPts val="0"/>
                        </a:spcAft>
                      </a:pPr>
                      <a:r>
                        <a:rPr lang="en-US" sz="1200" b="1" spc="-45">
                          <a:solidFill>
                            <a:srgbClr val="FFFFFF"/>
                          </a:solidFill>
                          <a:effectLst/>
                          <a:latin typeface="Arial" panose="020B0604020202020204" pitchFamily="34" charset="0"/>
                          <a:ea typeface="Palatino Linotype" panose="02040502050505030304" pitchFamily="18" charset="0"/>
                          <a:cs typeface="Arial" panose="020B0604020202020204" pitchFamily="34" charset="0"/>
                        </a:rPr>
                        <a:t>Item</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288290">
                        <a:lnSpc>
                          <a:spcPts val="1200"/>
                        </a:lnSpc>
                        <a:spcBef>
                          <a:spcPts val="0"/>
                        </a:spcBef>
                        <a:spcAft>
                          <a:spcPts val="0"/>
                        </a:spcAft>
                      </a:pPr>
                      <a:r>
                        <a:rPr lang="en-US" sz="1200" b="1" spc="-45">
                          <a:solidFill>
                            <a:srgbClr val="FFFFFF"/>
                          </a:solidFill>
                          <a:effectLst/>
                          <a:latin typeface="Arial" panose="020B0604020202020204" pitchFamily="34" charset="0"/>
                          <a:ea typeface="Palatino Linotype" panose="02040502050505030304" pitchFamily="18" charset="0"/>
                          <a:cs typeface="Arial" panose="020B0604020202020204" pitchFamily="34" charset="0"/>
                        </a:rPr>
                        <a:t>Cash Basis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28829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Source of Information</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2029734601"/>
                  </a:ext>
                </a:extLst>
              </a:tr>
              <a:tr h="717923">
                <a:tc>
                  <a:txBody>
                    <a:bodyPr/>
                    <a:lstStyle/>
                    <a:p>
                      <a:pPr marL="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Employee Benefits (Non-Current)</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HR Systems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Actuaries (Especially Defined Contribution Pensions)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4258288889"/>
                  </a:ext>
                </a:extLst>
              </a:tr>
              <a:tr h="717923">
                <a:tc>
                  <a:txBody>
                    <a:bodyPr/>
                    <a:lstStyle/>
                    <a:p>
                      <a:pPr marL="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Finance Leases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Processes for Identification?</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Legal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Property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Classification &amp; Measurement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103888635"/>
                  </a:ext>
                </a:extLst>
              </a:tr>
              <a:tr h="717923">
                <a:tc>
                  <a:txBody>
                    <a:bodyPr/>
                    <a:lstStyle/>
                    <a:p>
                      <a:pPr marL="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Long-Term Borrowing</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Borrowing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 Long Term Split?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444468690"/>
                  </a:ext>
                </a:extLst>
              </a:tr>
              <a:tr h="717923">
                <a:tc>
                  <a:txBody>
                    <a:bodyPr/>
                    <a:lstStyle/>
                    <a:p>
                      <a:pPr marL="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Service Concession Arrangements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Contracts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Classification &amp; Measurement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935736698"/>
                  </a:ext>
                </a:extLst>
              </a:tr>
            </a:tbl>
          </a:graphicData>
        </a:graphic>
      </p:graphicFrame>
    </p:spTree>
    <p:extLst>
      <p:ext uri="{BB962C8B-B14F-4D97-AF65-F5344CB8AC3E}">
        <p14:creationId xmlns:p14="http://schemas.microsoft.com/office/powerpoint/2010/main" val="32034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CA" sz="2400" dirty="0">
                <a:solidFill>
                  <a:schemeClr val="bg1"/>
                </a:solidFill>
              </a:rPr>
              <a:t>First-time Adoption of Accrual Basis IPSAS</a:t>
            </a:r>
          </a:p>
        </p:txBody>
      </p:sp>
      <p:sp>
        <p:nvSpPr>
          <p:cNvPr id="7" name="TextBox 6"/>
          <p:cNvSpPr txBox="1"/>
          <p:nvPr/>
        </p:nvSpPr>
        <p:spPr>
          <a:xfrm>
            <a:off x="495300" y="881956"/>
            <a:ext cx="8089900" cy="2439129"/>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Structure of Module</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IPSAS 33 </a:t>
            </a:r>
            <a:r>
              <a:rPr lang="en-CA" sz="2000" i="1" kern="0" dirty="0">
                <a:solidFill>
                  <a:srgbClr val="000000">
                    <a:lumMod val="65000"/>
                    <a:lumOff val="35000"/>
                  </a:srgbClr>
                </a:solidFill>
                <a:latin typeface="Arial"/>
                <a:ea typeface="ＭＳ Ｐゴシック" charset="0"/>
              </a:rPr>
              <a:t>First-time Adoption of Accrual Basis International Public Sector Accounting Standards</a:t>
            </a:r>
            <a:r>
              <a:rPr lang="en-CA" sz="2000" i="1" kern="0" baseline="30000" dirty="0">
                <a:solidFill>
                  <a:srgbClr val="000000">
                    <a:lumMod val="65000"/>
                    <a:lumOff val="35000"/>
                  </a:srgbClr>
                </a:solidFill>
                <a:latin typeface="Arial"/>
                <a:ea typeface="ＭＳ Ｐゴシック" charset="0"/>
              </a:rPr>
              <a:t>®</a:t>
            </a:r>
            <a:r>
              <a:rPr lang="en-CA" sz="2000" i="1" kern="0" dirty="0">
                <a:solidFill>
                  <a:srgbClr val="000000">
                    <a:lumMod val="65000"/>
                    <a:lumOff val="35000"/>
                  </a:srgbClr>
                </a:solidFill>
                <a:latin typeface="Arial"/>
                <a:ea typeface="ＭＳ Ｐゴシック" charset="0"/>
              </a:rPr>
              <a:t> (IPSAS)</a:t>
            </a:r>
            <a:endParaRPr lang="en-US" sz="2000" i="1"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endParaRPr lang="en-CA" sz="2000" i="1" kern="0" dirty="0">
              <a:solidFill>
                <a:srgbClr val="000000">
                  <a:lumMod val="65000"/>
                  <a:lumOff val="35000"/>
                </a:srgbClr>
              </a:solidFill>
              <a:latin typeface="Arial"/>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Practical Issues</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44173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992579"/>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Practical Issues: Net Assets / Equity</a:t>
            </a:r>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5" name="TextBox 4"/>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graphicFrame>
        <p:nvGraphicFramePr>
          <p:cNvPr id="4" name="Table 3">
            <a:extLst>
              <a:ext uri="{FF2B5EF4-FFF2-40B4-BE49-F238E27FC236}">
                <a16:creationId xmlns:a16="http://schemas.microsoft.com/office/drawing/2014/main" id="{1EBC9FA3-5A26-4AFF-B731-949F7936832E}"/>
              </a:ext>
            </a:extLst>
          </p:cNvPr>
          <p:cNvGraphicFramePr>
            <a:graphicFrameLocks noGrp="1"/>
          </p:cNvGraphicFramePr>
          <p:nvPr>
            <p:extLst>
              <p:ext uri="{D42A27DB-BD31-4B8C-83A1-F6EECF244321}">
                <p14:modId xmlns:p14="http://schemas.microsoft.com/office/powerpoint/2010/main" val="2353954528"/>
              </p:ext>
            </p:extLst>
          </p:nvPr>
        </p:nvGraphicFramePr>
        <p:xfrm>
          <a:off x="533400" y="1542852"/>
          <a:ext cx="7967869" cy="2585199"/>
        </p:xfrm>
        <a:graphic>
          <a:graphicData uri="http://schemas.openxmlformats.org/drawingml/2006/table">
            <a:tbl>
              <a:tblPr firstRow="1" firstCol="1" bandRow="1"/>
              <a:tblGrid>
                <a:gridCol w="2912361">
                  <a:extLst>
                    <a:ext uri="{9D8B030D-6E8A-4147-A177-3AD203B41FA5}">
                      <a16:colId xmlns:a16="http://schemas.microsoft.com/office/drawing/2014/main" val="3506545018"/>
                    </a:ext>
                  </a:extLst>
                </a:gridCol>
                <a:gridCol w="1887003">
                  <a:extLst>
                    <a:ext uri="{9D8B030D-6E8A-4147-A177-3AD203B41FA5}">
                      <a16:colId xmlns:a16="http://schemas.microsoft.com/office/drawing/2014/main" val="1451955747"/>
                    </a:ext>
                  </a:extLst>
                </a:gridCol>
                <a:gridCol w="3168505">
                  <a:extLst>
                    <a:ext uri="{9D8B030D-6E8A-4147-A177-3AD203B41FA5}">
                      <a16:colId xmlns:a16="http://schemas.microsoft.com/office/drawing/2014/main" val="201436923"/>
                    </a:ext>
                  </a:extLst>
                </a:gridCol>
              </a:tblGrid>
              <a:tr h="861733">
                <a:tc>
                  <a:txBody>
                    <a:bodyPr/>
                    <a:lstStyle/>
                    <a:p>
                      <a:pPr marL="0" marR="288290" indent="0">
                        <a:lnSpc>
                          <a:spcPts val="1200"/>
                        </a:lnSpc>
                        <a:spcBef>
                          <a:spcPts val="0"/>
                        </a:spcBef>
                        <a:spcAft>
                          <a:spcPts val="0"/>
                        </a:spcAft>
                      </a:pPr>
                      <a:r>
                        <a:rPr lang="en-US" sz="1200" b="1" spc="-45">
                          <a:solidFill>
                            <a:srgbClr val="FFFFFF"/>
                          </a:solidFill>
                          <a:effectLst/>
                          <a:latin typeface="Arial" panose="020B0604020202020204" pitchFamily="34" charset="0"/>
                          <a:ea typeface="Palatino Linotype" panose="02040502050505030304" pitchFamily="18" charset="0"/>
                          <a:cs typeface="Arial" panose="020B0604020202020204" pitchFamily="34" charset="0"/>
                        </a:rPr>
                        <a:t>Item</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288290" indent="0">
                        <a:lnSpc>
                          <a:spcPts val="1200"/>
                        </a:lnSpc>
                        <a:spcBef>
                          <a:spcPts val="0"/>
                        </a:spcBef>
                        <a:spcAft>
                          <a:spcPts val="0"/>
                        </a:spcAft>
                      </a:pPr>
                      <a:r>
                        <a:rPr lang="en-US" sz="1200" b="1" spc="-45">
                          <a:solidFill>
                            <a:srgbClr val="FFFFFF"/>
                          </a:solidFill>
                          <a:effectLst/>
                          <a:latin typeface="Arial" panose="020B0604020202020204" pitchFamily="34" charset="0"/>
                          <a:ea typeface="Palatino Linotype" panose="02040502050505030304" pitchFamily="18" charset="0"/>
                          <a:cs typeface="Arial" panose="020B0604020202020204" pitchFamily="34" charset="0"/>
                        </a:rPr>
                        <a:t>Cash Basis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288290" indent="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Source of Information</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3017369986"/>
                  </a:ext>
                </a:extLst>
              </a:tr>
              <a:tr h="861733">
                <a:tc>
                  <a:txBody>
                    <a:bodyPr/>
                    <a:lstStyle/>
                    <a:p>
                      <a:pPr marL="0" marR="288290" indent="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Reserves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288290" indent="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288290" indent="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Records of Decisions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marR="288290" lvl="0" indent="0">
                        <a:lnSpc>
                          <a:spcPts val="1200"/>
                        </a:lnSpc>
                        <a:spcBef>
                          <a:spcPts val="0"/>
                        </a:spcBef>
                        <a:spcAft>
                          <a:spcPts val="0"/>
                        </a:spcAft>
                        <a:buFont typeface="Symbol" panose="05050102010706020507" pitchFamily="18" charset="2"/>
                        <a:buChar char=""/>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Ministerial</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marR="288290" lvl="0" indent="0">
                        <a:lnSpc>
                          <a:spcPts val="1200"/>
                        </a:lnSpc>
                        <a:spcBef>
                          <a:spcPts val="0"/>
                        </a:spcBef>
                        <a:spcAft>
                          <a:spcPts val="0"/>
                        </a:spcAft>
                        <a:buFont typeface="Symbol" panose="05050102010706020507" pitchFamily="18" charset="2"/>
                        <a:buChar char=""/>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Administrative</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972527242"/>
                  </a:ext>
                </a:extLst>
              </a:tr>
              <a:tr h="861733">
                <a:tc>
                  <a:txBody>
                    <a:bodyPr/>
                    <a:lstStyle/>
                    <a:p>
                      <a:pPr marL="0" marR="288290" indent="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Accumulated Surplus Or Deficit</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288290" indent="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Balance; will not include all adjustments for accrual items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288290" indent="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Adjustments via Accumulated Surplus or Deficit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marR="288290" indent="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Can be Calculated by Difference</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320376110"/>
                  </a:ext>
                </a:extLst>
              </a:tr>
            </a:tbl>
          </a:graphicData>
        </a:graphic>
      </p:graphicFrame>
    </p:spTree>
    <p:extLst>
      <p:ext uri="{BB962C8B-B14F-4D97-AF65-F5344CB8AC3E}">
        <p14:creationId xmlns:p14="http://schemas.microsoft.com/office/powerpoint/2010/main" val="3239544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0433"/>
          </a:xfrm>
        </p:spPr>
        <p:txBody>
          <a:bodyPr/>
          <a:lstStyle/>
          <a:p>
            <a:pPr algn="l"/>
            <a:r>
              <a:rPr lang="en-CA" sz="2800" dirty="0">
                <a:solidFill>
                  <a:schemeClr val="bg1">
                    <a:lumMod val="65000"/>
                  </a:schemeClr>
                </a:solidFill>
              </a:rPr>
              <a:t>Adjustments through Accumulated Surplus or Deficit</a:t>
            </a:r>
            <a:endParaRPr lang="en-US" sz="2800" dirty="0">
              <a:solidFill>
                <a:schemeClr val="bg1">
                  <a:lumMod val="6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5716855"/>
              </p:ext>
            </p:extLst>
          </p:nvPr>
        </p:nvGraphicFramePr>
        <p:xfrm>
          <a:off x="622300" y="1180280"/>
          <a:ext cx="7835900" cy="3480210"/>
        </p:xfrm>
        <a:graphic>
          <a:graphicData uri="http://schemas.openxmlformats.org/drawingml/2006/table">
            <a:tbl>
              <a:tblPr bandRow="1">
                <a:tableStyleId>{00A15C55-8517-42AA-B614-E9B94910E393}</a:tableStyleId>
              </a:tblPr>
              <a:tblGrid>
                <a:gridCol w="4972255">
                  <a:extLst>
                    <a:ext uri="{9D8B030D-6E8A-4147-A177-3AD203B41FA5}">
                      <a16:colId xmlns:a16="http://schemas.microsoft.com/office/drawing/2014/main" val="20000"/>
                    </a:ext>
                  </a:extLst>
                </a:gridCol>
                <a:gridCol w="2863645">
                  <a:extLst>
                    <a:ext uri="{9D8B030D-6E8A-4147-A177-3AD203B41FA5}">
                      <a16:colId xmlns:a16="http://schemas.microsoft.com/office/drawing/2014/main" val="20001"/>
                    </a:ext>
                  </a:extLst>
                </a:gridCol>
              </a:tblGrid>
              <a:tr h="580035">
                <a:tc>
                  <a:txBody>
                    <a:bodyPr/>
                    <a:lstStyle/>
                    <a:p>
                      <a:endParaRPr lang="en-US" sz="2400" b="1" dirty="0">
                        <a:solidFill>
                          <a:srgbClr val="464746"/>
                        </a:solidFill>
                      </a:endParaRPr>
                    </a:p>
                  </a:txBody>
                  <a:tcPr/>
                </a:tc>
                <a:tc>
                  <a:txBody>
                    <a:bodyPr/>
                    <a:lstStyle/>
                    <a:p>
                      <a:pPr algn="r"/>
                      <a:endParaRPr lang="en-US" sz="2400" b="1" dirty="0">
                        <a:solidFill>
                          <a:srgbClr val="464746"/>
                        </a:solidFill>
                      </a:endParaRPr>
                    </a:p>
                  </a:txBody>
                  <a:tcPr/>
                </a:tc>
                <a:extLst>
                  <a:ext uri="{0D108BD9-81ED-4DB2-BD59-A6C34878D82A}">
                    <a16:rowId xmlns:a16="http://schemas.microsoft.com/office/drawing/2014/main" val="10000"/>
                  </a:ext>
                </a:extLst>
              </a:tr>
              <a:tr h="580035">
                <a:tc>
                  <a:txBody>
                    <a:bodyPr/>
                    <a:lstStyle/>
                    <a:p>
                      <a:r>
                        <a:rPr lang="en-CA" sz="2400" b="1" dirty="0">
                          <a:solidFill>
                            <a:srgbClr val="464746"/>
                          </a:solidFill>
                        </a:rPr>
                        <a:t>Cash</a:t>
                      </a:r>
                      <a:r>
                        <a:rPr lang="en-CA" sz="2400" b="1" baseline="0" dirty="0">
                          <a:solidFill>
                            <a:srgbClr val="464746"/>
                          </a:solidFill>
                        </a:rPr>
                        <a:t> at Bank</a:t>
                      </a:r>
                      <a:endParaRPr lang="en-US" sz="2400" b="1" dirty="0">
                        <a:solidFill>
                          <a:srgbClr val="464746"/>
                        </a:solidFill>
                      </a:endParaRPr>
                    </a:p>
                  </a:txBody>
                  <a:tcPr/>
                </a:tc>
                <a:tc>
                  <a:txBody>
                    <a:bodyPr/>
                    <a:lstStyle/>
                    <a:p>
                      <a:pPr algn="r"/>
                      <a:r>
                        <a:rPr lang="en-CA" sz="2400" b="1" dirty="0">
                          <a:solidFill>
                            <a:srgbClr val="464746"/>
                          </a:solidFill>
                        </a:rPr>
                        <a:t>10,350</a:t>
                      </a:r>
                      <a:endParaRPr lang="en-US" sz="2400" b="1" dirty="0">
                        <a:solidFill>
                          <a:srgbClr val="464746"/>
                        </a:solidFill>
                      </a:endParaRPr>
                    </a:p>
                  </a:txBody>
                  <a:tcPr/>
                </a:tc>
                <a:extLst>
                  <a:ext uri="{0D108BD9-81ED-4DB2-BD59-A6C34878D82A}">
                    <a16:rowId xmlns:a16="http://schemas.microsoft.com/office/drawing/2014/main" val="10001"/>
                  </a:ext>
                </a:extLst>
              </a:tr>
              <a:tr h="580035">
                <a:tc>
                  <a:txBody>
                    <a:bodyPr/>
                    <a:lstStyle/>
                    <a:p>
                      <a:r>
                        <a:rPr lang="en-CA" sz="2400" b="1" dirty="0">
                          <a:solidFill>
                            <a:srgbClr val="464746"/>
                          </a:solidFill>
                        </a:rPr>
                        <a:t>Total Assets</a:t>
                      </a:r>
                      <a:endParaRPr lang="en-US" sz="2400" b="1" dirty="0">
                        <a:solidFill>
                          <a:srgbClr val="464746"/>
                        </a:solidFill>
                      </a:endParaRPr>
                    </a:p>
                  </a:txBody>
                  <a:tcPr/>
                </a:tc>
                <a:tc>
                  <a:txBody>
                    <a:bodyPr/>
                    <a:lstStyle/>
                    <a:p>
                      <a:pPr algn="r"/>
                      <a:r>
                        <a:rPr lang="en-CA" sz="2400" b="1" dirty="0">
                          <a:solidFill>
                            <a:srgbClr val="464746"/>
                          </a:solidFill>
                        </a:rPr>
                        <a:t>10,350</a:t>
                      </a:r>
                      <a:endParaRPr lang="en-US" sz="2400" b="1" dirty="0">
                        <a:solidFill>
                          <a:srgbClr val="464746"/>
                        </a:solidFill>
                      </a:endParaRPr>
                    </a:p>
                  </a:txBody>
                  <a:tcPr/>
                </a:tc>
                <a:extLst>
                  <a:ext uri="{0D108BD9-81ED-4DB2-BD59-A6C34878D82A}">
                    <a16:rowId xmlns:a16="http://schemas.microsoft.com/office/drawing/2014/main" val="10002"/>
                  </a:ext>
                </a:extLst>
              </a:tr>
              <a:tr h="580035">
                <a:tc>
                  <a:txBody>
                    <a:bodyPr/>
                    <a:lstStyle/>
                    <a:p>
                      <a:endParaRPr lang="en-US" sz="2400" b="1" dirty="0">
                        <a:solidFill>
                          <a:srgbClr val="464746"/>
                        </a:solidFill>
                      </a:endParaRPr>
                    </a:p>
                  </a:txBody>
                  <a:tcPr/>
                </a:tc>
                <a:tc>
                  <a:txBody>
                    <a:bodyPr/>
                    <a:lstStyle/>
                    <a:p>
                      <a:pPr algn="r"/>
                      <a:endParaRPr lang="en-US" sz="2400" b="1" dirty="0">
                        <a:solidFill>
                          <a:srgbClr val="464746"/>
                        </a:solidFill>
                      </a:endParaRPr>
                    </a:p>
                  </a:txBody>
                  <a:tcPr/>
                </a:tc>
                <a:extLst>
                  <a:ext uri="{0D108BD9-81ED-4DB2-BD59-A6C34878D82A}">
                    <a16:rowId xmlns:a16="http://schemas.microsoft.com/office/drawing/2014/main" val="10003"/>
                  </a:ext>
                </a:extLst>
              </a:tr>
              <a:tr h="580035">
                <a:tc>
                  <a:txBody>
                    <a:bodyPr/>
                    <a:lstStyle/>
                    <a:p>
                      <a:endParaRPr lang="en-US" sz="2400" b="1" dirty="0">
                        <a:solidFill>
                          <a:srgbClr val="464746"/>
                        </a:solidFill>
                      </a:endParaRPr>
                    </a:p>
                  </a:txBody>
                  <a:tcPr/>
                </a:tc>
                <a:tc>
                  <a:txBody>
                    <a:bodyPr/>
                    <a:lstStyle/>
                    <a:p>
                      <a:pPr algn="r"/>
                      <a:endParaRPr lang="en-US" sz="2400" b="1" dirty="0">
                        <a:solidFill>
                          <a:srgbClr val="464746"/>
                        </a:solidFill>
                      </a:endParaRPr>
                    </a:p>
                  </a:txBody>
                  <a:tcPr/>
                </a:tc>
                <a:extLst>
                  <a:ext uri="{0D108BD9-81ED-4DB2-BD59-A6C34878D82A}">
                    <a16:rowId xmlns:a16="http://schemas.microsoft.com/office/drawing/2014/main" val="10004"/>
                  </a:ext>
                </a:extLst>
              </a:tr>
              <a:tr h="580035">
                <a:tc>
                  <a:txBody>
                    <a:bodyPr/>
                    <a:lstStyle/>
                    <a:p>
                      <a:r>
                        <a:rPr lang="en-CA" sz="2400" b="1" dirty="0">
                          <a:solidFill>
                            <a:srgbClr val="464746"/>
                          </a:solidFill>
                        </a:rPr>
                        <a:t>Accumulated Surplus / Deficit</a:t>
                      </a:r>
                      <a:endParaRPr lang="en-US" sz="2400" b="1" dirty="0">
                        <a:solidFill>
                          <a:srgbClr val="464746"/>
                        </a:solidFill>
                      </a:endParaRPr>
                    </a:p>
                  </a:txBody>
                  <a:tcPr/>
                </a:tc>
                <a:tc>
                  <a:txBody>
                    <a:bodyPr/>
                    <a:lstStyle/>
                    <a:p>
                      <a:pPr algn="r"/>
                      <a:r>
                        <a:rPr lang="en-CA" sz="2400" b="1" dirty="0">
                          <a:solidFill>
                            <a:srgbClr val="464746"/>
                          </a:solidFill>
                        </a:rPr>
                        <a:t>10,350</a:t>
                      </a:r>
                      <a:endParaRPr lang="en-US" sz="2400" b="1" dirty="0">
                        <a:solidFill>
                          <a:srgbClr val="464746"/>
                        </a:solidFill>
                      </a:endParaRPr>
                    </a:p>
                  </a:txBody>
                  <a:tcPr/>
                </a:tc>
                <a:extLst>
                  <a:ext uri="{0D108BD9-81ED-4DB2-BD59-A6C34878D82A}">
                    <a16:rowId xmlns:a16="http://schemas.microsoft.com/office/drawing/2014/main" val="10005"/>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437327834"/>
              </p:ext>
            </p:extLst>
          </p:nvPr>
        </p:nvGraphicFramePr>
        <p:xfrm>
          <a:off x="622300" y="1180280"/>
          <a:ext cx="7835900" cy="3480210"/>
        </p:xfrm>
        <a:graphic>
          <a:graphicData uri="http://schemas.openxmlformats.org/drawingml/2006/table">
            <a:tbl>
              <a:tblPr bandRow="1">
                <a:tableStyleId>{00A15C55-8517-42AA-B614-E9B94910E393}</a:tableStyleId>
              </a:tblPr>
              <a:tblGrid>
                <a:gridCol w="4972255">
                  <a:extLst>
                    <a:ext uri="{9D8B030D-6E8A-4147-A177-3AD203B41FA5}">
                      <a16:colId xmlns:a16="http://schemas.microsoft.com/office/drawing/2014/main" val="20000"/>
                    </a:ext>
                  </a:extLst>
                </a:gridCol>
                <a:gridCol w="2863645">
                  <a:extLst>
                    <a:ext uri="{9D8B030D-6E8A-4147-A177-3AD203B41FA5}">
                      <a16:colId xmlns:a16="http://schemas.microsoft.com/office/drawing/2014/main" val="20001"/>
                    </a:ext>
                  </a:extLst>
                </a:gridCol>
              </a:tblGrid>
              <a:tr h="580035">
                <a:tc>
                  <a:txBody>
                    <a:bodyPr/>
                    <a:lstStyle/>
                    <a:p>
                      <a:r>
                        <a:rPr lang="en-CA" sz="2400" b="1" u="none" dirty="0">
                          <a:solidFill>
                            <a:srgbClr val="464746"/>
                          </a:solidFill>
                        </a:rPr>
                        <a:t>Property, Plant</a:t>
                      </a:r>
                      <a:r>
                        <a:rPr lang="en-CA" sz="2400" b="1" u="none" baseline="0" dirty="0">
                          <a:solidFill>
                            <a:srgbClr val="464746"/>
                          </a:solidFill>
                        </a:rPr>
                        <a:t> and Equipment</a:t>
                      </a:r>
                      <a:endParaRPr lang="en-US" sz="2400" b="1" u="none" dirty="0">
                        <a:solidFill>
                          <a:srgbClr val="464746"/>
                        </a:solidFill>
                      </a:endParaRPr>
                    </a:p>
                  </a:txBody>
                  <a:tcPr/>
                </a:tc>
                <a:tc>
                  <a:txBody>
                    <a:bodyPr/>
                    <a:lstStyle/>
                    <a:p>
                      <a:pPr algn="r"/>
                      <a:r>
                        <a:rPr lang="en-CA" sz="2400" b="1" u="none" dirty="0">
                          <a:solidFill>
                            <a:srgbClr val="464746"/>
                          </a:solidFill>
                        </a:rPr>
                        <a:t>105,250</a:t>
                      </a:r>
                      <a:endParaRPr lang="en-US" sz="2400" b="1" u="none" dirty="0">
                        <a:solidFill>
                          <a:srgbClr val="464746"/>
                        </a:solidFill>
                      </a:endParaRPr>
                    </a:p>
                  </a:txBody>
                  <a:tcPr/>
                </a:tc>
                <a:extLst>
                  <a:ext uri="{0D108BD9-81ED-4DB2-BD59-A6C34878D82A}">
                    <a16:rowId xmlns:a16="http://schemas.microsoft.com/office/drawing/2014/main" val="10000"/>
                  </a:ext>
                </a:extLst>
              </a:tr>
              <a:tr h="580035">
                <a:tc>
                  <a:txBody>
                    <a:bodyPr/>
                    <a:lstStyle/>
                    <a:p>
                      <a:r>
                        <a:rPr lang="en-CA" sz="2400" b="1" u="none" dirty="0">
                          <a:solidFill>
                            <a:srgbClr val="464746"/>
                          </a:solidFill>
                        </a:rPr>
                        <a:t>Cash</a:t>
                      </a:r>
                      <a:r>
                        <a:rPr lang="en-CA" sz="2400" b="1" u="none" baseline="0" dirty="0">
                          <a:solidFill>
                            <a:srgbClr val="464746"/>
                          </a:solidFill>
                        </a:rPr>
                        <a:t> at Bank</a:t>
                      </a:r>
                      <a:endParaRPr lang="en-US" sz="2400" b="1" u="none" dirty="0">
                        <a:solidFill>
                          <a:srgbClr val="464746"/>
                        </a:solidFill>
                      </a:endParaRPr>
                    </a:p>
                  </a:txBody>
                  <a:tcPr/>
                </a:tc>
                <a:tc>
                  <a:txBody>
                    <a:bodyPr/>
                    <a:lstStyle/>
                    <a:p>
                      <a:pPr algn="r"/>
                      <a:r>
                        <a:rPr lang="en-CA" sz="2400" b="1" u="none" dirty="0">
                          <a:solidFill>
                            <a:srgbClr val="464746"/>
                          </a:solidFill>
                        </a:rPr>
                        <a:t>10,350</a:t>
                      </a:r>
                      <a:endParaRPr lang="en-US" sz="2400" b="1" u="none" dirty="0">
                        <a:solidFill>
                          <a:srgbClr val="464746"/>
                        </a:solidFill>
                      </a:endParaRPr>
                    </a:p>
                  </a:txBody>
                  <a:tcPr/>
                </a:tc>
                <a:extLst>
                  <a:ext uri="{0D108BD9-81ED-4DB2-BD59-A6C34878D82A}">
                    <a16:rowId xmlns:a16="http://schemas.microsoft.com/office/drawing/2014/main" val="10001"/>
                  </a:ext>
                </a:extLst>
              </a:tr>
              <a:tr h="580035">
                <a:tc>
                  <a:txBody>
                    <a:bodyPr/>
                    <a:lstStyle/>
                    <a:p>
                      <a:r>
                        <a:rPr lang="en-CA" sz="2400" b="1" u="none" dirty="0">
                          <a:solidFill>
                            <a:srgbClr val="464746"/>
                          </a:solidFill>
                        </a:rPr>
                        <a:t>Total</a:t>
                      </a:r>
                      <a:r>
                        <a:rPr lang="en-CA" sz="2400" b="1" u="none" baseline="0" dirty="0">
                          <a:solidFill>
                            <a:srgbClr val="464746"/>
                          </a:solidFill>
                        </a:rPr>
                        <a:t> Assets</a:t>
                      </a:r>
                      <a:endParaRPr lang="en-US" sz="2400" b="1" u="none" dirty="0">
                        <a:solidFill>
                          <a:srgbClr val="464746"/>
                        </a:solidFill>
                      </a:endParaRPr>
                    </a:p>
                  </a:txBody>
                  <a:tcPr/>
                </a:tc>
                <a:tc>
                  <a:txBody>
                    <a:bodyPr/>
                    <a:lstStyle/>
                    <a:p>
                      <a:pPr algn="r"/>
                      <a:r>
                        <a:rPr lang="en-CA" sz="2400" b="1" u="none" dirty="0">
                          <a:solidFill>
                            <a:srgbClr val="464746"/>
                          </a:solidFill>
                        </a:rPr>
                        <a:t>115,600</a:t>
                      </a:r>
                      <a:endParaRPr lang="en-US" sz="2400" b="1" u="none" dirty="0">
                        <a:solidFill>
                          <a:srgbClr val="464746"/>
                        </a:solidFill>
                      </a:endParaRPr>
                    </a:p>
                  </a:txBody>
                  <a:tcPr/>
                </a:tc>
                <a:extLst>
                  <a:ext uri="{0D108BD9-81ED-4DB2-BD59-A6C34878D82A}">
                    <a16:rowId xmlns:a16="http://schemas.microsoft.com/office/drawing/2014/main" val="10002"/>
                  </a:ext>
                </a:extLst>
              </a:tr>
              <a:tr h="580035">
                <a:tc>
                  <a:txBody>
                    <a:bodyPr/>
                    <a:lstStyle/>
                    <a:p>
                      <a:endParaRPr lang="en-US" sz="2400" b="1" u="none" dirty="0">
                        <a:solidFill>
                          <a:srgbClr val="464746"/>
                        </a:solidFill>
                      </a:endParaRPr>
                    </a:p>
                  </a:txBody>
                  <a:tcPr/>
                </a:tc>
                <a:tc>
                  <a:txBody>
                    <a:bodyPr/>
                    <a:lstStyle/>
                    <a:p>
                      <a:pPr algn="r"/>
                      <a:endParaRPr lang="en-US" sz="2400" b="1" u="none" dirty="0">
                        <a:solidFill>
                          <a:srgbClr val="464746"/>
                        </a:solidFill>
                      </a:endParaRPr>
                    </a:p>
                  </a:txBody>
                  <a:tcPr/>
                </a:tc>
                <a:extLst>
                  <a:ext uri="{0D108BD9-81ED-4DB2-BD59-A6C34878D82A}">
                    <a16:rowId xmlns:a16="http://schemas.microsoft.com/office/drawing/2014/main" val="10003"/>
                  </a:ext>
                </a:extLst>
              </a:tr>
              <a:tr h="580035">
                <a:tc>
                  <a:txBody>
                    <a:bodyPr/>
                    <a:lstStyle/>
                    <a:p>
                      <a:endParaRPr lang="en-US" sz="2400" b="1" u="none" dirty="0">
                        <a:solidFill>
                          <a:srgbClr val="464746"/>
                        </a:solidFill>
                      </a:endParaRPr>
                    </a:p>
                  </a:txBody>
                  <a:tcPr/>
                </a:tc>
                <a:tc>
                  <a:txBody>
                    <a:bodyPr/>
                    <a:lstStyle/>
                    <a:p>
                      <a:pPr algn="r"/>
                      <a:endParaRPr lang="en-US" sz="2400" b="1" u="none" dirty="0">
                        <a:solidFill>
                          <a:srgbClr val="464746"/>
                        </a:solidFill>
                      </a:endParaRPr>
                    </a:p>
                  </a:txBody>
                  <a:tcPr/>
                </a:tc>
                <a:extLst>
                  <a:ext uri="{0D108BD9-81ED-4DB2-BD59-A6C34878D82A}">
                    <a16:rowId xmlns:a16="http://schemas.microsoft.com/office/drawing/2014/main" val="10004"/>
                  </a:ext>
                </a:extLst>
              </a:tr>
              <a:tr h="580035">
                <a:tc>
                  <a:txBody>
                    <a:bodyPr/>
                    <a:lstStyle/>
                    <a:p>
                      <a:r>
                        <a:rPr lang="en-CA" sz="2400" b="1" u="none" dirty="0">
                          <a:solidFill>
                            <a:srgbClr val="464746"/>
                          </a:solidFill>
                        </a:rPr>
                        <a:t>Accumulated Surplus / Deficit</a:t>
                      </a:r>
                      <a:endParaRPr lang="en-US" sz="2400" b="1" u="none" dirty="0">
                        <a:solidFill>
                          <a:srgbClr val="464746"/>
                        </a:solidFill>
                      </a:endParaRPr>
                    </a:p>
                  </a:txBody>
                  <a:tcPr/>
                </a:tc>
                <a:tc>
                  <a:txBody>
                    <a:bodyPr/>
                    <a:lstStyle/>
                    <a:p>
                      <a:pPr algn="r"/>
                      <a:r>
                        <a:rPr lang="en-CA" sz="2400" b="1" u="none" dirty="0">
                          <a:solidFill>
                            <a:srgbClr val="464746"/>
                          </a:solidFill>
                        </a:rPr>
                        <a:t>115,600</a:t>
                      </a:r>
                      <a:endParaRPr lang="en-US" sz="2400" b="1" u="none" dirty="0">
                        <a:solidFill>
                          <a:srgbClr val="464746"/>
                        </a:solidFill>
                      </a:endParaRPr>
                    </a:p>
                  </a:txBody>
                  <a:tcPr/>
                </a:tc>
                <a:extLst>
                  <a:ext uri="{0D108BD9-81ED-4DB2-BD59-A6C34878D82A}">
                    <a16:rowId xmlns:a16="http://schemas.microsoft.com/office/drawing/2014/main" val="10005"/>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876499663"/>
              </p:ext>
            </p:extLst>
          </p:nvPr>
        </p:nvGraphicFramePr>
        <p:xfrm>
          <a:off x="622300" y="1180280"/>
          <a:ext cx="7835900" cy="3480210"/>
        </p:xfrm>
        <a:graphic>
          <a:graphicData uri="http://schemas.openxmlformats.org/drawingml/2006/table">
            <a:tbl>
              <a:tblPr bandRow="1">
                <a:tableStyleId>{00A15C55-8517-42AA-B614-E9B94910E393}</a:tableStyleId>
              </a:tblPr>
              <a:tblGrid>
                <a:gridCol w="4972255">
                  <a:extLst>
                    <a:ext uri="{9D8B030D-6E8A-4147-A177-3AD203B41FA5}">
                      <a16:colId xmlns:a16="http://schemas.microsoft.com/office/drawing/2014/main" val="20000"/>
                    </a:ext>
                  </a:extLst>
                </a:gridCol>
                <a:gridCol w="2863645">
                  <a:extLst>
                    <a:ext uri="{9D8B030D-6E8A-4147-A177-3AD203B41FA5}">
                      <a16:colId xmlns:a16="http://schemas.microsoft.com/office/drawing/2014/main" val="20001"/>
                    </a:ext>
                  </a:extLst>
                </a:gridCol>
              </a:tblGrid>
              <a:tr h="580035">
                <a:tc>
                  <a:txBody>
                    <a:bodyPr/>
                    <a:lstStyle/>
                    <a:p>
                      <a:r>
                        <a:rPr lang="en-CA" sz="2400" b="1" dirty="0">
                          <a:solidFill>
                            <a:srgbClr val="464746"/>
                          </a:solidFill>
                        </a:rPr>
                        <a:t>Property, Plant</a:t>
                      </a:r>
                      <a:r>
                        <a:rPr lang="en-CA" sz="2400" b="1" baseline="0" dirty="0">
                          <a:solidFill>
                            <a:srgbClr val="464746"/>
                          </a:solidFill>
                        </a:rPr>
                        <a:t> and Equipment</a:t>
                      </a:r>
                      <a:endParaRPr lang="en-US" sz="2400" b="1" dirty="0">
                        <a:solidFill>
                          <a:srgbClr val="464746"/>
                        </a:solidFill>
                      </a:endParaRPr>
                    </a:p>
                  </a:txBody>
                  <a:tcPr/>
                </a:tc>
                <a:tc>
                  <a:txBody>
                    <a:bodyPr/>
                    <a:lstStyle/>
                    <a:p>
                      <a:pPr algn="r"/>
                      <a:r>
                        <a:rPr lang="en-CA" sz="2400" b="1" dirty="0">
                          <a:solidFill>
                            <a:srgbClr val="464746"/>
                          </a:solidFill>
                        </a:rPr>
                        <a:t>105,250</a:t>
                      </a:r>
                      <a:endParaRPr lang="en-US" sz="2400" b="1" dirty="0">
                        <a:solidFill>
                          <a:srgbClr val="464746"/>
                        </a:solidFill>
                      </a:endParaRPr>
                    </a:p>
                  </a:txBody>
                  <a:tcPr/>
                </a:tc>
                <a:extLst>
                  <a:ext uri="{0D108BD9-81ED-4DB2-BD59-A6C34878D82A}">
                    <a16:rowId xmlns:a16="http://schemas.microsoft.com/office/drawing/2014/main" val="10000"/>
                  </a:ext>
                </a:extLst>
              </a:tr>
              <a:tr h="580035">
                <a:tc>
                  <a:txBody>
                    <a:bodyPr/>
                    <a:lstStyle/>
                    <a:p>
                      <a:r>
                        <a:rPr lang="en-CA" sz="2400" b="1" dirty="0">
                          <a:solidFill>
                            <a:srgbClr val="464746"/>
                          </a:solidFill>
                        </a:rPr>
                        <a:t>Cash</a:t>
                      </a:r>
                      <a:r>
                        <a:rPr lang="en-CA" sz="2400" b="1" baseline="0" dirty="0">
                          <a:solidFill>
                            <a:srgbClr val="464746"/>
                          </a:solidFill>
                        </a:rPr>
                        <a:t> at Bank</a:t>
                      </a:r>
                      <a:endParaRPr lang="en-US" sz="2400" b="1" dirty="0">
                        <a:solidFill>
                          <a:srgbClr val="464746"/>
                        </a:solidFill>
                      </a:endParaRPr>
                    </a:p>
                  </a:txBody>
                  <a:tcPr/>
                </a:tc>
                <a:tc>
                  <a:txBody>
                    <a:bodyPr/>
                    <a:lstStyle/>
                    <a:p>
                      <a:pPr algn="r"/>
                      <a:r>
                        <a:rPr lang="en-CA" sz="2400" b="1" dirty="0">
                          <a:solidFill>
                            <a:srgbClr val="464746"/>
                          </a:solidFill>
                        </a:rPr>
                        <a:t>10,350</a:t>
                      </a:r>
                      <a:endParaRPr lang="en-US" sz="2400" b="1" dirty="0">
                        <a:solidFill>
                          <a:srgbClr val="464746"/>
                        </a:solidFill>
                      </a:endParaRPr>
                    </a:p>
                  </a:txBody>
                  <a:tcPr/>
                </a:tc>
                <a:extLst>
                  <a:ext uri="{0D108BD9-81ED-4DB2-BD59-A6C34878D82A}">
                    <a16:rowId xmlns:a16="http://schemas.microsoft.com/office/drawing/2014/main" val="10001"/>
                  </a:ext>
                </a:extLst>
              </a:tr>
              <a:tr h="580035">
                <a:tc>
                  <a:txBody>
                    <a:bodyPr/>
                    <a:lstStyle/>
                    <a:p>
                      <a:r>
                        <a:rPr lang="en-CA" sz="2400" b="1" dirty="0">
                          <a:solidFill>
                            <a:srgbClr val="464746"/>
                          </a:solidFill>
                        </a:rPr>
                        <a:t>Total</a:t>
                      </a:r>
                      <a:r>
                        <a:rPr lang="en-CA" sz="2400" b="1" baseline="0" dirty="0">
                          <a:solidFill>
                            <a:srgbClr val="464746"/>
                          </a:solidFill>
                        </a:rPr>
                        <a:t> Assets</a:t>
                      </a:r>
                      <a:endParaRPr lang="en-US" sz="2400" b="1" dirty="0">
                        <a:solidFill>
                          <a:srgbClr val="464746"/>
                        </a:solidFill>
                      </a:endParaRPr>
                    </a:p>
                  </a:txBody>
                  <a:tcPr/>
                </a:tc>
                <a:tc>
                  <a:txBody>
                    <a:bodyPr/>
                    <a:lstStyle/>
                    <a:p>
                      <a:pPr algn="r"/>
                      <a:r>
                        <a:rPr lang="en-CA" sz="2400" b="1" dirty="0">
                          <a:solidFill>
                            <a:srgbClr val="464746"/>
                          </a:solidFill>
                        </a:rPr>
                        <a:t>115,600</a:t>
                      </a:r>
                      <a:endParaRPr lang="en-US" sz="2400" b="1" dirty="0">
                        <a:solidFill>
                          <a:srgbClr val="464746"/>
                        </a:solidFill>
                      </a:endParaRPr>
                    </a:p>
                  </a:txBody>
                  <a:tcPr/>
                </a:tc>
                <a:extLst>
                  <a:ext uri="{0D108BD9-81ED-4DB2-BD59-A6C34878D82A}">
                    <a16:rowId xmlns:a16="http://schemas.microsoft.com/office/drawing/2014/main" val="10002"/>
                  </a:ext>
                </a:extLst>
              </a:tr>
              <a:tr h="580035">
                <a:tc>
                  <a:txBody>
                    <a:bodyPr/>
                    <a:lstStyle/>
                    <a:p>
                      <a:r>
                        <a:rPr lang="en-CA" sz="2400" b="1" dirty="0">
                          <a:solidFill>
                            <a:srgbClr val="464746"/>
                          </a:solidFill>
                        </a:rPr>
                        <a:t>Loans</a:t>
                      </a:r>
                      <a:endParaRPr lang="en-US" sz="2400" b="1" dirty="0">
                        <a:solidFill>
                          <a:srgbClr val="464746"/>
                        </a:solidFill>
                      </a:endParaRPr>
                    </a:p>
                  </a:txBody>
                  <a:tcPr/>
                </a:tc>
                <a:tc>
                  <a:txBody>
                    <a:bodyPr/>
                    <a:lstStyle/>
                    <a:p>
                      <a:pPr algn="r"/>
                      <a:r>
                        <a:rPr lang="en-CA" sz="2400" b="1" dirty="0">
                          <a:solidFill>
                            <a:srgbClr val="464746"/>
                          </a:solidFill>
                        </a:rPr>
                        <a:t>(104,500)</a:t>
                      </a:r>
                      <a:endParaRPr lang="en-US" sz="2400" b="1" dirty="0">
                        <a:solidFill>
                          <a:srgbClr val="464746"/>
                        </a:solidFill>
                      </a:endParaRPr>
                    </a:p>
                  </a:txBody>
                  <a:tcPr/>
                </a:tc>
                <a:extLst>
                  <a:ext uri="{0D108BD9-81ED-4DB2-BD59-A6C34878D82A}">
                    <a16:rowId xmlns:a16="http://schemas.microsoft.com/office/drawing/2014/main" val="10003"/>
                  </a:ext>
                </a:extLst>
              </a:tr>
              <a:tr h="580035">
                <a:tc>
                  <a:txBody>
                    <a:bodyPr/>
                    <a:lstStyle/>
                    <a:p>
                      <a:r>
                        <a:rPr lang="en-CA" sz="2400" b="1" dirty="0">
                          <a:solidFill>
                            <a:srgbClr val="464746"/>
                          </a:solidFill>
                        </a:rPr>
                        <a:t>Total Liabilities</a:t>
                      </a:r>
                      <a:endParaRPr lang="en-US" sz="2400" b="1" dirty="0">
                        <a:solidFill>
                          <a:srgbClr val="464746"/>
                        </a:solidFill>
                      </a:endParaRPr>
                    </a:p>
                  </a:txBody>
                  <a:tcPr/>
                </a:tc>
                <a:tc>
                  <a:txBody>
                    <a:bodyPr/>
                    <a:lstStyle/>
                    <a:p>
                      <a:pPr algn="r"/>
                      <a:r>
                        <a:rPr lang="en-CA" sz="2400" b="1" dirty="0">
                          <a:solidFill>
                            <a:srgbClr val="464746"/>
                          </a:solidFill>
                        </a:rPr>
                        <a:t>(104,500)</a:t>
                      </a:r>
                      <a:endParaRPr lang="en-US" sz="2400" b="1" dirty="0">
                        <a:solidFill>
                          <a:srgbClr val="464746"/>
                        </a:solidFill>
                      </a:endParaRPr>
                    </a:p>
                  </a:txBody>
                  <a:tcPr/>
                </a:tc>
                <a:extLst>
                  <a:ext uri="{0D108BD9-81ED-4DB2-BD59-A6C34878D82A}">
                    <a16:rowId xmlns:a16="http://schemas.microsoft.com/office/drawing/2014/main" val="10004"/>
                  </a:ext>
                </a:extLst>
              </a:tr>
              <a:tr h="580035">
                <a:tc>
                  <a:txBody>
                    <a:bodyPr/>
                    <a:lstStyle/>
                    <a:p>
                      <a:r>
                        <a:rPr lang="en-CA" sz="2400" b="1" dirty="0">
                          <a:solidFill>
                            <a:srgbClr val="464746"/>
                          </a:solidFill>
                        </a:rPr>
                        <a:t>Accumulated Surplus / Deficit</a:t>
                      </a:r>
                      <a:endParaRPr lang="en-US" sz="2400" b="1" dirty="0">
                        <a:solidFill>
                          <a:srgbClr val="464746"/>
                        </a:solidFill>
                      </a:endParaRPr>
                    </a:p>
                  </a:txBody>
                  <a:tcPr/>
                </a:tc>
                <a:tc>
                  <a:txBody>
                    <a:bodyPr/>
                    <a:lstStyle/>
                    <a:p>
                      <a:pPr algn="r"/>
                      <a:r>
                        <a:rPr lang="en-CA" sz="2400" b="1" dirty="0">
                          <a:solidFill>
                            <a:srgbClr val="464746"/>
                          </a:solidFill>
                        </a:rPr>
                        <a:t>11,100</a:t>
                      </a:r>
                      <a:endParaRPr lang="en-US" sz="2400" b="1" dirty="0">
                        <a:solidFill>
                          <a:srgbClr val="464746"/>
                        </a:solidFill>
                      </a:endParaRP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Tree>
    <p:extLst>
      <p:ext uri="{BB962C8B-B14F-4D97-AF65-F5344CB8AC3E}">
        <p14:creationId xmlns:p14="http://schemas.microsoft.com/office/powerpoint/2010/main" val="45361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8" name="TextBox 7"/>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pic>
        <p:nvPicPr>
          <p:cNvPr id="6"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3972684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4583306"/>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Objective</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Financial Statements will include information:</a:t>
            </a:r>
          </a:p>
          <a:p>
            <a:pPr marL="800100" lvl="1" indent="-342900" defTabSz="914400" fontAlgn="base">
              <a:spcBef>
                <a:spcPts val="776"/>
              </a:spcBef>
              <a:spcAft>
                <a:spcPct val="0"/>
              </a:spcAft>
              <a:buFontTx/>
              <a:buChar char="•"/>
            </a:pPr>
            <a:endParaRPr lang="en-US" sz="2000" kern="0" dirty="0">
              <a:solidFill>
                <a:srgbClr val="000000">
                  <a:lumMod val="65000"/>
                  <a:lumOff val="35000"/>
                </a:srgbClr>
              </a:solidFill>
              <a:latin typeface="Arial"/>
              <a:ea typeface="ＭＳ Ｐゴシック" charset="0"/>
            </a:endParaRPr>
          </a:p>
          <a:p>
            <a:pPr marL="800100" lvl="1"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That provides transparent reporting about a first-time adopter’s transition to accrual basis IPSAS;</a:t>
            </a:r>
          </a:p>
          <a:p>
            <a:pPr marL="800100" lvl="1"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That provides a suitable starting point for accounting in accordance with accrual basis IPSAS </a:t>
            </a:r>
            <a:r>
              <a:rPr lang="en-CA" sz="2000" kern="0" dirty="0">
                <a:solidFill>
                  <a:srgbClr val="000000">
                    <a:lumMod val="65000"/>
                    <a:lumOff val="35000"/>
                  </a:srgbClr>
                </a:solidFill>
                <a:latin typeface="Arial"/>
                <a:ea typeface="ＭＳ Ｐゴシック" charset="0"/>
              </a:rPr>
              <a:t>irrespective of the basis of accounting the first-time adopter has used prior to the date of adoption</a:t>
            </a:r>
            <a:r>
              <a:rPr lang="en-US" sz="2000" kern="0" dirty="0">
                <a:solidFill>
                  <a:srgbClr val="000000">
                    <a:lumMod val="65000"/>
                    <a:lumOff val="35000"/>
                  </a:srgbClr>
                </a:solidFill>
                <a:latin typeface="Arial"/>
                <a:ea typeface="ＭＳ Ｐゴシック" charset="0"/>
              </a:rPr>
              <a:t>; and</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Where the benefits are expected to exceed the costs.</a:t>
            </a:r>
            <a:endParaRPr lang="en-US" sz="20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84604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3670236"/>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Objective</a:t>
            </a:r>
          </a:p>
          <a:p>
            <a:endParaRPr lang="en-US" sz="1400" dirty="0">
              <a:solidFill>
                <a:schemeClr val="accent5"/>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000" dirty="0">
              <a:solidFill>
                <a:schemeClr val="accent5"/>
              </a:solidFill>
            </a:endParaRPr>
          </a:p>
          <a:p>
            <a:pPr marL="457200" indent="-457200">
              <a:buFont typeface="Arial" panose="020B0604020202020204" pitchFamily="34" charset="0"/>
              <a:buChar char="•"/>
            </a:pPr>
            <a:r>
              <a:rPr lang="en-GB" sz="2000" dirty="0">
                <a:solidFill>
                  <a:schemeClr val="accent5"/>
                </a:solidFill>
                <a:latin typeface="Arial" panose="020B0604020202020204" pitchFamily="34" charset="0"/>
                <a:cs typeface="Arial" panose="020B0604020202020204" pitchFamily="34" charset="0"/>
              </a:rPr>
              <a:t>Addresses different types of transition </a:t>
            </a:r>
            <a:r>
              <a:rPr lang="en-GB" sz="2000">
                <a:solidFill>
                  <a:schemeClr val="accent5"/>
                </a:solidFill>
                <a:latin typeface="Arial" panose="020B0604020202020204" pitchFamily="34" charset="0"/>
                <a:cs typeface="Arial" panose="020B0604020202020204" pitchFamily="34" charset="0"/>
              </a:rPr>
              <a:t>to accrual </a:t>
            </a:r>
            <a:r>
              <a:rPr lang="en-GB" sz="2000" dirty="0">
                <a:solidFill>
                  <a:schemeClr val="accent5"/>
                </a:solidFill>
                <a:latin typeface="Arial" panose="020B0604020202020204" pitchFamily="34" charset="0"/>
                <a:cs typeface="Arial" panose="020B0604020202020204" pitchFamily="34" charset="0"/>
              </a:rPr>
              <a:t>IPSAS</a:t>
            </a:r>
          </a:p>
          <a:p>
            <a:pPr marL="457200" indent="-457200">
              <a:buFont typeface="Arial" panose="020B0604020202020204" pitchFamily="34" charset="0"/>
              <a:buChar char="•"/>
            </a:pPr>
            <a:endParaRPr lang="en-GB" sz="2000" dirty="0">
              <a:solidFill>
                <a:schemeClr val="accent5"/>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chemeClr val="accent5"/>
                </a:solidFill>
                <a:latin typeface="Arial" panose="020B0604020202020204" pitchFamily="34" charset="0"/>
                <a:cs typeface="Arial" panose="020B0604020202020204" pitchFamily="34" charset="0"/>
              </a:rPr>
              <a:t>Transition starting point may be reporting on:</a:t>
            </a:r>
          </a:p>
          <a:p>
            <a:pPr marL="914400" lvl="1" indent="-457200">
              <a:buFont typeface="Arial" panose="020B0604020202020204" pitchFamily="34" charset="0"/>
              <a:buChar char="•"/>
            </a:pPr>
            <a:r>
              <a:rPr lang="en-GB" sz="2000" dirty="0">
                <a:solidFill>
                  <a:schemeClr val="accent5"/>
                </a:solidFill>
                <a:latin typeface="Arial" panose="020B0604020202020204" pitchFamily="34" charset="0"/>
                <a:cs typeface="Arial" panose="020B0604020202020204" pitchFamily="34" charset="0"/>
              </a:rPr>
              <a:t>A cash basis </a:t>
            </a:r>
          </a:p>
          <a:p>
            <a:pPr marL="914400" lvl="1" indent="-457200">
              <a:buFont typeface="Arial" panose="020B0604020202020204" pitchFamily="34" charset="0"/>
              <a:buChar char="•"/>
            </a:pPr>
            <a:r>
              <a:rPr lang="en-GB" sz="2000" dirty="0">
                <a:solidFill>
                  <a:schemeClr val="accent5"/>
                </a:solidFill>
                <a:latin typeface="Arial" panose="020B0604020202020204" pitchFamily="34" charset="0"/>
                <a:cs typeface="Arial" panose="020B0604020202020204" pitchFamily="34" charset="0"/>
              </a:rPr>
              <a:t>An accrual basis under another reporting framework</a:t>
            </a:r>
          </a:p>
          <a:p>
            <a:pPr marL="914400" lvl="1" indent="-457200">
              <a:buFont typeface="Arial" panose="020B0604020202020204" pitchFamily="34" charset="0"/>
              <a:buChar char="•"/>
            </a:pPr>
            <a:r>
              <a:rPr lang="en-GB" sz="2000" dirty="0">
                <a:solidFill>
                  <a:schemeClr val="accent5"/>
                </a:solidFill>
                <a:latin typeface="Arial" panose="020B0604020202020204" pitchFamily="34" charset="0"/>
                <a:cs typeface="Arial" panose="020B0604020202020204" pitchFamily="34" charset="0"/>
              </a:rPr>
              <a:t>A modified version of either the cash or accrual basis of accounting</a:t>
            </a:r>
            <a:endParaRPr lang="en-CA" sz="2000" dirty="0">
              <a:solidFill>
                <a:schemeClr val="accent5"/>
              </a:solidFill>
              <a:latin typeface="Arial" panose="020B0604020202020204" pitchFamily="34" charset="0"/>
              <a:cs typeface="Arial" panose="020B0604020202020204" pitchFamily="34" charset="0"/>
            </a:endParaRPr>
          </a:p>
          <a:p>
            <a:endParaRPr lang="en-US" sz="2000" dirty="0">
              <a:solidFill>
                <a:schemeClr val="accent5"/>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42009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3259867"/>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Scope</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Applies from the date on which first-time adopter adopts accruals-basis IPSAS and during the period of transition</a:t>
            </a:r>
          </a:p>
          <a:p>
            <a:pPr marL="342900" lvl="0" indent="-342900" defTabSz="914400" fontAlgn="base">
              <a:spcBef>
                <a:spcPts val="776"/>
              </a:spcBef>
              <a:spcAft>
                <a:spcPct val="0"/>
              </a:spcAft>
              <a:buFontTx/>
              <a:buChar char="•"/>
            </a:pPr>
            <a:endParaRPr lang="en-CA" sz="2000" kern="0" dirty="0">
              <a:solidFill>
                <a:srgbClr val="000000">
                  <a:lumMod val="65000"/>
                  <a:lumOff val="35000"/>
                </a:srgbClr>
              </a:solidFill>
              <a:latin typeface="Arial"/>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IPSAS 33 is last stage of adoption process</a:t>
            </a:r>
          </a:p>
          <a:p>
            <a:pPr marL="342900" lvl="0" indent="-342900" defTabSz="914400" fontAlgn="base">
              <a:spcBef>
                <a:spcPts val="776"/>
              </a:spcBef>
              <a:spcAft>
                <a:spcPct val="0"/>
              </a:spcAft>
              <a:buFontTx/>
              <a:buChar char="•"/>
            </a:pPr>
            <a:endParaRPr lang="en-CA" sz="2000" kern="0" dirty="0">
              <a:solidFill>
                <a:srgbClr val="000000">
                  <a:lumMod val="65000"/>
                  <a:lumOff val="35000"/>
                </a:srgbClr>
              </a:solidFill>
              <a:latin typeface="Arial"/>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Road map / plan needed to reach that point</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423482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Scope and Definitions</a:t>
            </a:r>
            <a:endParaRPr lang="en-US" sz="1850" dirty="0">
              <a:solidFill>
                <a:schemeClr val="bg1">
                  <a:lumMod val="50000"/>
                </a:schemeClr>
              </a:solidFill>
            </a:endParaRPr>
          </a:p>
        </p:txBody>
      </p:sp>
      <p:sp>
        <p:nvSpPr>
          <p:cNvPr id="3" name="Pentagon 2"/>
          <p:cNvSpPr/>
          <p:nvPr/>
        </p:nvSpPr>
        <p:spPr>
          <a:xfrm>
            <a:off x="495300" y="4270390"/>
            <a:ext cx="467868"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rot="17400000">
            <a:off x="175804" y="3276853"/>
            <a:ext cx="1484574" cy="369332"/>
          </a:xfrm>
          <a:prstGeom prst="rect">
            <a:avLst/>
          </a:prstGeom>
          <a:noFill/>
        </p:spPr>
        <p:txBody>
          <a:bodyPr wrap="none" rtlCol="0">
            <a:spAutoFit/>
          </a:bodyPr>
          <a:lstStyle/>
          <a:p>
            <a:r>
              <a:rPr lang="en-CA" dirty="0">
                <a:solidFill>
                  <a:schemeClr val="accent5"/>
                </a:solidFill>
              </a:rPr>
              <a:t>Process Starts</a:t>
            </a:r>
            <a:endParaRPr lang="en-US" dirty="0">
              <a:solidFill>
                <a:schemeClr val="accent5"/>
              </a:solidFill>
            </a:endParaRPr>
          </a:p>
        </p:txBody>
      </p:sp>
      <p:sp>
        <p:nvSpPr>
          <p:cNvPr id="8" name="TextBox 7"/>
          <p:cNvSpPr txBox="1"/>
          <p:nvPr/>
        </p:nvSpPr>
        <p:spPr>
          <a:xfrm rot="17400000">
            <a:off x="998736" y="3522048"/>
            <a:ext cx="994183" cy="369332"/>
          </a:xfrm>
          <a:prstGeom prst="rect">
            <a:avLst/>
          </a:prstGeom>
          <a:noFill/>
        </p:spPr>
        <p:txBody>
          <a:bodyPr wrap="none" rtlCol="0">
            <a:spAutoFit/>
          </a:bodyPr>
          <a:lstStyle/>
          <a:p>
            <a:r>
              <a:rPr lang="en-CA" dirty="0">
                <a:solidFill>
                  <a:schemeClr val="accent5"/>
                </a:solidFill>
              </a:rPr>
              <a:t>Planning</a:t>
            </a:r>
            <a:endParaRPr lang="en-US" dirty="0">
              <a:solidFill>
                <a:schemeClr val="accent5"/>
              </a:solidFill>
            </a:endParaRPr>
          </a:p>
        </p:txBody>
      </p:sp>
      <p:sp>
        <p:nvSpPr>
          <p:cNvPr id="9" name="TextBox 8"/>
          <p:cNvSpPr txBox="1"/>
          <p:nvPr/>
        </p:nvSpPr>
        <p:spPr>
          <a:xfrm rot="17400000">
            <a:off x="1489936" y="3376303"/>
            <a:ext cx="1285673" cy="369332"/>
          </a:xfrm>
          <a:prstGeom prst="rect">
            <a:avLst/>
          </a:prstGeom>
          <a:noFill/>
        </p:spPr>
        <p:txBody>
          <a:bodyPr wrap="none" rtlCol="0">
            <a:spAutoFit/>
          </a:bodyPr>
          <a:lstStyle/>
          <a:p>
            <a:r>
              <a:rPr lang="en-CA" dirty="0">
                <a:solidFill>
                  <a:schemeClr val="accent5"/>
                </a:solidFill>
              </a:rPr>
              <a:t>Preparation</a:t>
            </a:r>
            <a:endParaRPr lang="en-US" dirty="0">
              <a:solidFill>
                <a:schemeClr val="accent5"/>
              </a:solidFill>
            </a:endParaRPr>
          </a:p>
        </p:txBody>
      </p:sp>
      <p:sp>
        <p:nvSpPr>
          <p:cNvPr id="10" name="TextBox 9"/>
          <p:cNvSpPr txBox="1"/>
          <p:nvPr/>
        </p:nvSpPr>
        <p:spPr>
          <a:xfrm rot="17400000">
            <a:off x="2845882" y="2435148"/>
            <a:ext cx="2890984" cy="646331"/>
          </a:xfrm>
          <a:prstGeom prst="rect">
            <a:avLst/>
          </a:prstGeom>
          <a:noFill/>
        </p:spPr>
        <p:txBody>
          <a:bodyPr wrap="none" rtlCol="0">
            <a:spAutoFit/>
          </a:bodyPr>
          <a:lstStyle/>
          <a:p>
            <a:r>
              <a:rPr lang="en-CA" dirty="0">
                <a:solidFill>
                  <a:schemeClr val="accent5"/>
                </a:solidFill>
              </a:rPr>
              <a:t>Date of Adoption of IPSAS</a:t>
            </a:r>
          </a:p>
          <a:p>
            <a:r>
              <a:rPr lang="en-CA" i="1" dirty="0">
                <a:solidFill>
                  <a:schemeClr val="accent5"/>
                </a:solidFill>
              </a:rPr>
              <a:t>Start of first reporting period</a:t>
            </a:r>
            <a:endParaRPr lang="en-US" i="1" dirty="0">
              <a:solidFill>
                <a:schemeClr val="accent5"/>
              </a:solidFill>
            </a:endParaRPr>
          </a:p>
        </p:txBody>
      </p:sp>
      <p:sp>
        <p:nvSpPr>
          <p:cNvPr id="11" name="TextBox 10"/>
          <p:cNvSpPr txBox="1"/>
          <p:nvPr/>
        </p:nvSpPr>
        <p:spPr>
          <a:xfrm rot="17400000">
            <a:off x="3874421" y="2744014"/>
            <a:ext cx="2273251" cy="646331"/>
          </a:xfrm>
          <a:prstGeom prst="rect">
            <a:avLst/>
          </a:prstGeom>
          <a:noFill/>
        </p:spPr>
        <p:txBody>
          <a:bodyPr wrap="none" rtlCol="0">
            <a:spAutoFit/>
          </a:bodyPr>
          <a:lstStyle/>
          <a:p>
            <a:r>
              <a:rPr lang="en-CA" dirty="0">
                <a:solidFill>
                  <a:schemeClr val="accent5"/>
                </a:solidFill>
              </a:rPr>
              <a:t>First transitional IPSAS</a:t>
            </a:r>
          </a:p>
          <a:p>
            <a:r>
              <a:rPr lang="en-CA" dirty="0">
                <a:solidFill>
                  <a:schemeClr val="accent5"/>
                </a:solidFill>
              </a:rPr>
              <a:t>Financial statements</a:t>
            </a:r>
            <a:endParaRPr lang="en-US" dirty="0">
              <a:solidFill>
                <a:schemeClr val="accent5"/>
              </a:solidFill>
            </a:endParaRPr>
          </a:p>
        </p:txBody>
      </p:sp>
      <p:sp>
        <p:nvSpPr>
          <p:cNvPr id="12" name="TextBox 11"/>
          <p:cNvSpPr txBox="1"/>
          <p:nvPr/>
        </p:nvSpPr>
        <p:spPr>
          <a:xfrm rot="17400000">
            <a:off x="4939186" y="3132423"/>
            <a:ext cx="1773434" cy="369332"/>
          </a:xfrm>
          <a:prstGeom prst="rect">
            <a:avLst/>
          </a:prstGeom>
          <a:noFill/>
        </p:spPr>
        <p:txBody>
          <a:bodyPr wrap="none" rtlCol="0">
            <a:spAutoFit/>
          </a:bodyPr>
          <a:lstStyle/>
          <a:p>
            <a:r>
              <a:rPr lang="en-CA" dirty="0">
                <a:solidFill>
                  <a:schemeClr val="accent5"/>
                </a:solidFill>
              </a:rPr>
              <a:t>Transition period</a:t>
            </a:r>
            <a:endParaRPr lang="en-US" dirty="0">
              <a:solidFill>
                <a:schemeClr val="accent5"/>
              </a:solidFill>
            </a:endParaRPr>
          </a:p>
        </p:txBody>
      </p:sp>
      <p:sp>
        <p:nvSpPr>
          <p:cNvPr id="13" name="TextBox 12"/>
          <p:cNvSpPr txBox="1"/>
          <p:nvPr/>
        </p:nvSpPr>
        <p:spPr>
          <a:xfrm rot="17400000">
            <a:off x="5687055" y="2880302"/>
            <a:ext cx="2000676" cy="646331"/>
          </a:xfrm>
          <a:prstGeom prst="rect">
            <a:avLst/>
          </a:prstGeom>
          <a:noFill/>
        </p:spPr>
        <p:txBody>
          <a:bodyPr wrap="none" rtlCol="0">
            <a:spAutoFit/>
          </a:bodyPr>
          <a:lstStyle/>
          <a:p>
            <a:r>
              <a:rPr lang="en-CA" dirty="0">
                <a:solidFill>
                  <a:schemeClr val="accent5"/>
                </a:solidFill>
              </a:rPr>
              <a:t>First IPSAS financial</a:t>
            </a:r>
          </a:p>
          <a:p>
            <a:r>
              <a:rPr lang="en-CA" dirty="0">
                <a:solidFill>
                  <a:schemeClr val="accent5"/>
                </a:solidFill>
              </a:rPr>
              <a:t>statements</a:t>
            </a:r>
            <a:endParaRPr lang="en-US" dirty="0">
              <a:solidFill>
                <a:schemeClr val="accent5"/>
              </a:solidFill>
            </a:endParaRPr>
          </a:p>
        </p:txBody>
      </p:sp>
      <p:sp>
        <p:nvSpPr>
          <p:cNvPr id="14" name="TextBox 13"/>
          <p:cNvSpPr txBox="1"/>
          <p:nvPr/>
        </p:nvSpPr>
        <p:spPr>
          <a:xfrm rot="17400000">
            <a:off x="6399051" y="2815893"/>
            <a:ext cx="2406493" cy="369332"/>
          </a:xfrm>
          <a:prstGeom prst="rect">
            <a:avLst/>
          </a:prstGeom>
          <a:noFill/>
        </p:spPr>
        <p:txBody>
          <a:bodyPr wrap="none" rtlCol="0">
            <a:spAutoFit/>
          </a:bodyPr>
          <a:lstStyle/>
          <a:p>
            <a:r>
              <a:rPr lang="en-CA" dirty="0">
                <a:solidFill>
                  <a:schemeClr val="accent5"/>
                </a:solidFill>
              </a:rPr>
              <a:t>End of transition period</a:t>
            </a:r>
            <a:endParaRPr lang="en-US" dirty="0">
              <a:solidFill>
                <a:schemeClr val="accent5"/>
              </a:solidFill>
            </a:endParaRPr>
          </a:p>
        </p:txBody>
      </p:sp>
      <p:sp>
        <p:nvSpPr>
          <p:cNvPr id="15" name="TextBox 14"/>
          <p:cNvSpPr txBox="1"/>
          <p:nvPr/>
        </p:nvSpPr>
        <p:spPr>
          <a:xfrm rot="17400000">
            <a:off x="7240485" y="3122099"/>
            <a:ext cx="1794081" cy="369332"/>
          </a:xfrm>
          <a:prstGeom prst="rect">
            <a:avLst/>
          </a:prstGeom>
          <a:noFill/>
        </p:spPr>
        <p:txBody>
          <a:bodyPr wrap="none" rtlCol="0">
            <a:spAutoFit/>
          </a:bodyPr>
          <a:lstStyle/>
          <a:p>
            <a:r>
              <a:rPr lang="en-CA" dirty="0">
                <a:solidFill>
                  <a:schemeClr val="accent5"/>
                </a:solidFill>
              </a:rPr>
              <a:t>Business as usual</a:t>
            </a:r>
            <a:endParaRPr lang="en-US" dirty="0">
              <a:solidFill>
                <a:schemeClr val="accent5"/>
              </a:solidFill>
            </a:endParaRPr>
          </a:p>
        </p:txBody>
      </p:sp>
      <p:sp>
        <p:nvSpPr>
          <p:cNvPr id="17" name="Pentagon 16"/>
          <p:cNvSpPr/>
          <p:nvPr/>
        </p:nvSpPr>
        <p:spPr>
          <a:xfrm>
            <a:off x="495299" y="4270390"/>
            <a:ext cx="1089660"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entagon 17"/>
          <p:cNvSpPr/>
          <p:nvPr/>
        </p:nvSpPr>
        <p:spPr>
          <a:xfrm>
            <a:off x="483246" y="4270390"/>
            <a:ext cx="3234783"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entagon 18"/>
          <p:cNvSpPr/>
          <p:nvPr/>
        </p:nvSpPr>
        <p:spPr>
          <a:xfrm>
            <a:off x="483246" y="4270390"/>
            <a:ext cx="3966509"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entagon 19"/>
          <p:cNvSpPr/>
          <p:nvPr/>
        </p:nvSpPr>
        <p:spPr>
          <a:xfrm>
            <a:off x="483246" y="4270390"/>
            <a:ext cx="4722738"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entagon 20"/>
          <p:cNvSpPr/>
          <p:nvPr/>
        </p:nvSpPr>
        <p:spPr>
          <a:xfrm>
            <a:off x="483246" y="4270390"/>
            <a:ext cx="6696260"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entagon 21"/>
          <p:cNvSpPr/>
          <p:nvPr/>
        </p:nvSpPr>
        <p:spPr>
          <a:xfrm>
            <a:off x="483246" y="4270390"/>
            <a:ext cx="7219434"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entagon 15"/>
          <p:cNvSpPr/>
          <p:nvPr/>
        </p:nvSpPr>
        <p:spPr>
          <a:xfrm>
            <a:off x="483246" y="4270390"/>
            <a:ext cx="7939024"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Brace 4"/>
          <p:cNvSpPr/>
          <p:nvPr/>
        </p:nvSpPr>
        <p:spPr>
          <a:xfrm rot="16200000">
            <a:off x="5389402" y="3051152"/>
            <a:ext cx="324597" cy="3822829"/>
          </a:xfrm>
          <a:prstGeom prst="leftBrace">
            <a:avLst/>
          </a:prstGeom>
          <a:noFill/>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5056244" y="5165264"/>
            <a:ext cx="990912" cy="369332"/>
          </a:xfrm>
          <a:prstGeom prst="rect">
            <a:avLst/>
          </a:prstGeom>
          <a:noFill/>
        </p:spPr>
        <p:txBody>
          <a:bodyPr wrap="none" rtlCol="0">
            <a:spAutoFit/>
          </a:bodyPr>
          <a:lstStyle/>
          <a:p>
            <a:r>
              <a:rPr lang="en-CA" dirty="0">
                <a:solidFill>
                  <a:schemeClr val="accent5"/>
                </a:solidFill>
              </a:rPr>
              <a:t>IPSAS 33</a:t>
            </a:r>
            <a:endParaRPr lang="en-US" dirty="0">
              <a:solidFill>
                <a:schemeClr val="accent5"/>
              </a:solidFill>
            </a:endParaRPr>
          </a:p>
        </p:txBody>
      </p:sp>
    </p:spTree>
    <p:extLst>
      <p:ext uri="{BB962C8B-B14F-4D97-AF65-F5344CB8AC3E}">
        <p14:creationId xmlns:p14="http://schemas.microsoft.com/office/powerpoint/2010/main" val="394284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500"/>
                                        <p:tgtEl>
                                          <p:spTgt spid="17"/>
                                        </p:tgtEl>
                                      </p:cBhvr>
                                    </p:animEffect>
                                  </p:childTnLst>
                                </p:cTn>
                              </p:par>
                            </p:childTnLst>
                          </p:cTn>
                        </p:par>
                        <p:par>
                          <p:cTn id="17" fill="hold">
                            <p:stCondLst>
                              <p:cond delay="25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4000"/>
                                        <p:tgtEl>
                                          <p:spTgt spid="18"/>
                                        </p:tgtEl>
                                      </p:cBhvr>
                                    </p:animEffect>
                                  </p:childTnLst>
                                </p:cTn>
                              </p:par>
                            </p:childTnLst>
                          </p:cTn>
                        </p:par>
                        <p:par>
                          <p:cTn id="26" fill="hold">
                            <p:stCondLst>
                              <p:cond delay="4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4250"/>
                                        <p:tgtEl>
                                          <p:spTgt spid="19"/>
                                        </p:tgtEl>
                                      </p:cBhvr>
                                    </p:animEffect>
                                  </p:childTnLst>
                                </p:cTn>
                              </p:par>
                            </p:childTnLst>
                          </p:cTn>
                        </p:par>
                        <p:par>
                          <p:cTn id="35" fill="hold">
                            <p:stCondLst>
                              <p:cond delay="4250"/>
                            </p:stCondLst>
                            <p:childTnLst>
                              <p:par>
                                <p:cTn id="36" presetID="2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0"/>
                                        <p:tgtEl>
                                          <p:spTgt spid="20"/>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6000"/>
                                        <p:tgtEl>
                                          <p:spTgt spid="21"/>
                                        </p:tgtEl>
                                      </p:cBhvr>
                                    </p:animEffect>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8500"/>
                                        <p:tgtEl>
                                          <p:spTgt spid="22"/>
                                        </p:tgtEl>
                                      </p:cBhvr>
                                    </p:animEffect>
                                  </p:childTnLst>
                                </p:cTn>
                              </p:par>
                            </p:childTnLst>
                          </p:cTn>
                        </p:par>
                        <p:par>
                          <p:cTn id="67" fill="hold">
                            <p:stCondLst>
                              <p:cond delay="8500"/>
                            </p:stCondLst>
                            <p:childTnLst>
                              <p:par>
                                <p:cTn id="68" presetID="22" presetClass="entr" presetSubtype="4"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9000"/>
                                        <p:tgtEl>
                                          <p:spTgt spid="16"/>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up)">
                                      <p:cBhvr>
                                        <p:cTn id="84" dur="1000"/>
                                        <p:tgtEl>
                                          <p:spTgt spid="5"/>
                                        </p:tgtEl>
                                      </p:cBhvr>
                                    </p:animEffect>
                                  </p:childTnLst>
                                </p:cTn>
                              </p:par>
                            </p:childTnLst>
                          </p:cTn>
                        </p:par>
                        <p:par>
                          <p:cTn id="85" fill="hold">
                            <p:stCondLst>
                              <p:cond delay="1000"/>
                            </p:stCondLst>
                            <p:childTnLst>
                              <p:par>
                                <p:cTn id="86" presetID="22" presetClass="entr" presetSubtype="1"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up)">
                                      <p:cBhvr>
                                        <p:cTn id="8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9" grpId="0"/>
      <p:bldP spid="10" grpId="0"/>
      <p:bldP spid="11" grpId="0"/>
      <p:bldP spid="12" grpId="0"/>
      <p:bldP spid="13" grpId="0"/>
      <p:bldP spid="14" grpId="0"/>
      <p:bldP spid="15" grpId="0"/>
      <p:bldP spid="17" grpId="0" animBg="1"/>
      <p:bldP spid="18" grpId="0" animBg="1"/>
      <p:bldP spid="19" grpId="0" animBg="1"/>
      <p:bldP spid="20" grpId="0" animBg="1"/>
      <p:bldP spid="21" grpId="0" animBg="1"/>
      <p:bldP spid="22" grpId="0" animBg="1"/>
      <p:bldP spid="16" grpId="0" animBg="1"/>
      <p:bldP spid="5"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4411464"/>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Recognition and Measurement</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Opening statement of financial position</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At the date of adoption of IPSAS</a:t>
            </a:r>
          </a:p>
          <a:p>
            <a:pPr marL="342900" indent="-342900" defTabSz="914400" fontAlgn="base">
              <a:spcBef>
                <a:spcPts val="776"/>
              </a:spcBef>
              <a:spcAft>
                <a:spcPct val="0"/>
              </a:spcAft>
              <a:buFontTx/>
              <a:buChar char="•"/>
            </a:pPr>
            <a:endParaRPr lang="en-CA" sz="2000" kern="0" dirty="0">
              <a:solidFill>
                <a:srgbClr val="000000">
                  <a:lumMod val="65000"/>
                  <a:lumOff val="35000"/>
                </a:srgbClr>
              </a:solidFill>
              <a:latin typeface="Arial"/>
              <a:ea typeface="ＭＳ Ｐゴシック" charset="0"/>
              <a:cs typeface="Arial" panose="020B0604020202020204" pitchFamily="34" charset="0"/>
            </a:endParaRPr>
          </a:p>
          <a:p>
            <a:pPr marL="34290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Accounting policies</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IPSAS applied retrospectively except where IPSAS 33 requires or permits alternative approach</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Applied consistently to all periods except as specified in</a:t>
            </a:r>
            <a:br>
              <a:rPr lang="en-CA" sz="2000" kern="0" dirty="0">
                <a:solidFill>
                  <a:srgbClr val="000000">
                    <a:lumMod val="65000"/>
                    <a:lumOff val="35000"/>
                  </a:srgbClr>
                </a:solidFill>
                <a:latin typeface="Arial"/>
                <a:ea typeface="ＭＳ Ｐゴシック" charset="0"/>
                <a:cs typeface="Arial" panose="020B0604020202020204" pitchFamily="34" charset="0"/>
              </a:rPr>
            </a:br>
            <a:r>
              <a:rPr lang="en-CA" sz="2000" kern="0" dirty="0">
                <a:solidFill>
                  <a:srgbClr val="000000">
                    <a:lumMod val="65000"/>
                    <a:lumOff val="35000"/>
                  </a:srgbClr>
                </a:solidFill>
                <a:latin typeface="Arial"/>
                <a:ea typeface="ＭＳ Ｐゴシック" charset="0"/>
                <a:cs typeface="Arial" panose="020B0604020202020204" pitchFamily="34" charset="0"/>
              </a:rPr>
              <a:t>IPSAS 33</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Are amended during transition period as entity stops relying on exemptions</a:t>
            </a:r>
            <a:endParaRPr lang="en-US" sz="1850" dirty="0">
              <a:solidFill>
                <a:schemeClr val="bg1">
                  <a:lumMod val="50000"/>
                </a:schemeClr>
              </a:solidFill>
            </a:endParaRPr>
          </a:p>
        </p:txBody>
      </p:sp>
    </p:spTree>
    <p:extLst>
      <p:ext uri="{BB962C8B-B14F-4D97-AF65-F5344CB8AC3E}">
        <p14:creationId xmlns:p14="http://schemas.microsoft.com/office/powerpoint/2010/main" val="96042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4411464"/>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Exceptions to retrospective application of IPSAS</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Estimates consistent with estimates made in accordance with the previous basis of accounting</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Adjusted to reflect differences in accounting policies</a:t>
            </a:r>
          </a:p>
          <a:p>
            <a:pPr marL="342900" indent="-342900" defTabSz="914400" fontAlgn="base">
              <a:spcBef>
                <a:spcPts val="776"/>
              </a:spcBef>
              <a:spcAft>
                <a:spcPct val="0"/>
              </a:spcAft>
              <a:buFontTx/>
              <a:buChar char="•"/>
            </a:pPr>
            <a:endParaRPr lang="en-CA" sz="1000" kern="0" dirty="0">
              <a:solidFill>
                <a:srgbClr val="000000">
                  <a:lumMod val="65000"/>
                  <a:lumOff val="35000"/>
                </a:srgbClr>
              </a:solidFill>
              <a:latin typeface="Arial"/>
              <a:ea typeface="ＭＳ Ｐゴシック" charset="0"/>
            </a:endParaRPr>
          </a:p>
          <a:p>
            <a:pPr marL="34290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Further information after date of adoption of IPSAS treated as non-adjusting event</a:t>
            </a:r>
          </a:p>
          <a:p>
            <a:pPr marL="342900" indent="-342900" defTabSz="914400" fontAlgn="base">
              <a:spcBef>
                <a:spcPts val="776"/>
              </a:spcBef>
              <a:spcAft>
                <a:spcPct val="0"/>
              </a:spcAft>
              <a:buFontTx/>
              <a:buChar char="•"/>
            </a:pPr>
            <a:endParaRPr lang="en-CA" sz="1000" kern="0" dirty="0">
              <a:solidFill>
                <a:srgbClr val="000000">
                  <a:lumMod val="65000"/>
                  <a:lumOff val="35000"/>
                </a:srgbClr>
              </a:solidFill>
              <a:latin typeface="Arial"/>
              <a:ea typeface="ＭＳ Ｐゴシック" charset="0"/>
            </a:endParaRPr>
          </a:p>
          <a:p>
            <a:pPr marL="34290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Estimates required for items not recognized under previous basis of accounting</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Reflect conditions at date of adoption of IPSAS or date during period of transition if recognized later</a:t>
            </a:r>
            <a:endParaRPr lang="en-US" sz="2000" dirty="0">
              <a:solidFill>
                <a:schemeClr val="bg1">
                  <a:lumMod val="50000"/>
                </a:schemeClr>
              </a:solidFill>
            </a:endParaRPr>
          </a:p>
        </p:txBody>
      </p:sp>
    </p:spTree>
    <p:extLst>
      <p:ext uri="{BB962C8B-B14F-4D97-AF65-F5344CB8AC3E}">
        <p14:creationId xmlns:p14="http://schemas.microsoft.com/office/powerpoint/2010/main" val="1096356319"/>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EAF44-C2FC-4778-8095-807101CEFE58}">
  <ds:schemaRefs>
    <ds:schemaRef ds:uri="http://schemas.microsoft.com/sharepoint/v3/contenttype/forms"/>
  </ds:schemaRefs>
</ds:datastoreItem>
</file>

<file path=customXml/itemProps2.xml><?xml version="1.0" encoding="utf-8"?>
<ds:datastoreItem xmlns:ds="http://schemas.openxmlformats.org/officeDocument/2006/customXml" ds:itemID="{AF34244E-B9E9-4DE0-92C6-F2987D7FCC9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674B84F-85A9-43BB-A353-B61A8510B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2549</TotalTime>
  <Words>2777</Words>
  <Application>Microsoft Office PowerPoint</Application>
  <PresentationFormat>On-screen Show (4:3)</PresentationFormat>
  <Paragraphs>434</Paragraphs>
  <Slides>32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Adjustments through Accumulated Surplus or Deficit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66</cp:revision>
  <dcterms:created xsi:type="dcterms:W3CDTF">2014-09-10T19:10:10Z</dcterms:created>
  <dcterms:modified xsi:type="dcterms:W3CDTF">2020-10-21T19:32:34Z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