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71" r:id="rId6"/>
    <p:sldId id="257" r:id="rId7"/>
    <p:sldId id="259" r:id="rId8"/>
    <p:sldId id="269" r:id="rId9"/>
    <p:sldId id="270" r:id="rId10"/>
    <p:sldId id="268" r:id="rId11"/>
    <p:sldId id="267" r:id="rId12"/>
    <p:sldId id="266" r:id="rId13"/>
    <p:sldId id="265" r:id="rId14"/>
    <p:sldId id="262" r:id="rId15"/>
    <p:sldId id="260" r:id="rId16"/>
    <p:sldId id="274" r:id="rId17"/>
    <p:sldId id="275" r:id="rId18"/>
    <p:sldId id="261" r:id="rId19"/>
    <p:sldId id="276" r:id="rId20"/>
    <p:sldId id="277"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72876" autoAdjust="0"/>
  </p:normalViewPr>
  <p:slideViewPr>
    <p:cSldViewPr snapToGrid="0" snapToObjects="1">
      <p:cViewPr varScale="1">
        <p:scale>
          <a:sx n="66" d="100"/>
          <a:sy n="66" d="100"/>
        </p:scale>
        <p:origin x="1886" y="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210415DB-232C-4C41-B8D2-67115D689B5F}"/>
    <pc:docChg chg="modSld">
      <pc:chgData name="Paul Mason" userId="a428ece4f01b0f60" providerId="LiveId" clId="{210415DB-232C-4C41-B8D2-67115D689B5F}" dt="2020-08-06T22:53:05.085" v="45" actId="20577"/>
      <pc:docMkLst>
        <pc:docMk/>
      </pc:docMkLst>
      <pc:sldChg chg="modNotesTx">
        <pc:chgData name="Paul Mason" userId="a428ece4f01b0f60" providerId="LiveId" clId="{210415DB-232C-4C41-B8D2-67115D689B5F}" dt="2020-08-06T22:51:38.238" v="21" actId="20577"/>
        <pc:sldMkLst>
          <pc:docMk/>
          <pc:sldMk cId="972751062" sldId="260"/>
        </pc:sldMkLst>
      </pc:sldChg>
      <pc:sldChg chg="modNotesTx">
        <pc:chgData name="Paul Mason" userId="a428ece4f01b0f60" providerId="LiveId" clId="{210415DB-232C-4C41-B8D2-67115D689B5F}" dt="2020-08-06T22:52:13.545" v="35" actId="20577"/>
        <pc:sldMkLst>
          <pc:docMk/>
          <pc:sldMk cId="3819081353" sldId="275"/>
        </pc:sldMkLst>
      </pc:sldChg>
      <pc:sldChg chg="modNotesTx">
        <pc:chgData name="Paul Mason" userId="a428ece4f01b0f60" providerId="LiveId" clId="{210415DB-232C-4C41-B8D2-67115D689B5F}" dt="2020-08-06T22:53:05.085" v="45" actId="20577"/>
        <pc:sldMkLst>
          <pc:docMk/>
          <pc:sldMk cId="527569774" sldId="277"/>
        </pc:sldMkLst>
      </pc:sldChg>
    </pc:docChg>
  </pc:docChgLst>
  <pc:docChgLst>
    <pc:chgData name="Paul Mason" userId="a428ece4f01b0f60" providerId="LiveId" clId="{805D5B0F-9E39-4026-9AAB-2A61BB293C1C}"/>
    <pc:docChg chg="undo redo custSel addSld delSld modSld sldOrd">
      <pc:chgData name="Paul Mason" userId="a428ece4f01b0f60" providerId="LiveId" clId="{805D5B0F-9E39-4026-9AAB-2A61BB293C1C}" dt="2020-07-10T17:09:39.700" v="7587" actId="20577"/>
      <pc:docMkLst>
        <pc:docMk/>
      </pc:docMkLst>
      <pc:sldChg chg="modSp mod modNotesTx">
        <pc:chgData name="Paul Mason" userId="a428ece4f01b0f60" providerId="LiveId" clId="{805D5B0F-9E39-4026-9AAB-2A61BB293C1C}" dt="2020-07-10T16:12:37.496" v="2396" actId="20577"/>
        <pc:sldMkLst>
          <pc:docMk/>
          <pc:sldMk cId="1441733616" sldId="257"/>
        </pc:sldMkLst>
        <pc:spChg chg="mod">
          <ac:chgData name="Paul Mason" userId="a428ece4f01b0f60" providerId="LiveId" clId="{805D5B0F-9E39-4026-9AAB-2A61BB293C1C}" dt="2020-07-10T16:03:26.066" v="1776" actId="6549"/>
          <ac:spMkLst>
            <pc:docMk/>
            <pc:sldMk cId="1441733616" sldId="257"/>
            <ac:spMk id="7" creationId="{00000000-0000-0000-0000-000000000000}"/>
          </ac:spMkLst>
        </pc:spChg>
      </pc:sldChg>
      <pc:sldChg chg="modSp mod modNotesTx">
        <pc:chgData name="Paul Mason" userId="a428ece4f01b0f60" providerId="LiveId" clId="{805D5B0F-9E39-4026-9AAB-2A61BB293C1C}" dt="2020-07-10T16:01:27.913" v="1761" actId="20577"/>
        <pc:sldMkLst>
          <pc:docMk/>
          <pc:sldMk cId="4120575675" sldId="258"/>
        </pc:sldMkLst>
        <pc:spChg chg="mod">
          <ac:chgData name="Paul Mason" userId="a428ece4f01b0f60" providerId="LiveId" clId="{805D5B0F-9E39-4026-9AAB-2A61BB293C1C}" dt="2020-07-08T14:55:57.413" v="0" actId="20577"/>
          <ac:spMkLst>
            <pc:docMk/>
            <pc:sldMk cId="4120575675" sldId="258"/>
            <ac:spMk id="9" creationId="{00000000-0000-0000-0000-000000000000}"/>
          </ac:spMkLst>
        </pc:spChg>
      </pc:sldChg>
      <pc:sldChg chg="modNotesTx">
        <pc:chgData name="Paul Mason" userId="a428ece4f01b0f60" providerId="LiveId" clId="{805D5B0F-9E39-4026-9AAB-2A61BB293C1C}" dt="2020-07-10T16:14:57.166" v="2850" actId="20577"/>
        <pc:sldMkLst>
          <pc:docMk/>
          <pc:sldMk cId="696905565" sldId="259"/>
        </pc:sldMkLst>
      </pc:sldChg>
      <pc:sldChg chg="modSp mod modNotesTx">
        <pc:chgData name="Paul Mason" userId="a428ece4f01b0f60" providerId="LiveId" clId="{805D5B0F-9E39-4026-9AAB-2A61BB293C1C}" dt="2020-07-10T16:52:31.244" v="5622" actId="20577"/>
        <pc:sldMkLst>
          <pc:docMk/>
          <pc:sldMk cId="972751062" sldId="260"/>
        </pc:sldMkLst>
        <pc:spChg chg="mod">
          <ac:chgData name="Paul Mason" userId="a428ece4f01b0f60" providerId="LiveId" clId="{805D5B0F-9E39-4026-9AAB-2A61BB293C1C}" dt="2020-07-09T19:38:32.647" v="308" actId="20577"/>
          <ac:spMkLst>
            <pc:docMk/>
            <pc:sldMk cId="972751062" sldId="260"/>
            <ac:spMk id="4" creationId="{00000000-0000-0000-0000-000000000000}"/>
          </ac:spMkLst>
        </pc:spChg>
        <pc:spChg chg="mod">
          <ac:chgData name="Paul Mason" userId="a428ece4f01b0f60" providerId="LiveId" clId="{805D5B0F-9E39-4026-9AAB-2A61BB293C1C}" dt="2020-07-09T19:38:41.212" v="309" actId="20577"/>
          <ac:spMkLst>
            <pc:docMk/>
            <pc:sldMk cId="972751062" sldId="260"/>
            <ac:spMk id="5" creationId="{00000000-0000-0000-0000-000000000000}"/>
          </ac:spMkLst>
        </pc:spChg>
        <pc:spChg chg="mod">
          <ac:chgData name="Paul Mason" userId="a428ece4f01b0f60" providerId="LiveId" clId="{805D5B0F-9E39-4026-9AAB-2A61BB293C1C}" dt="2020-07-09T19:52:22.680" v="317" actId="20577"/>
          <ac:spMkLst>
            <pc:docMk/>
            <pc:sldMk cId="972751062" sldId="260"/>
            <ac:spMk id="7" creationId="{00000000-0000-0000-0000-000000000000}"/>
          </ac:spMkLst>
        </pc:spChg>
      </pc:sldChg>
      <pc:sldChg chg="modSp mod ord modNotesTx">
        <pc:chgData name="Paul Mason" userId="a428ece4f01b0f60" providerId="LiveId" clId="{805D5B0F-9E39-4026-9AAB-2A61BB293C1C}" dt="2020-07-10T17:04:36.530" v="7153" actId="20577"/>
        <pc:sldMkLst>
          <pc:docMk/>
          <pc:sldMk cId="956493789" sldId="261"/>
        </pc:sldMkLst>
        <pc:spChg chg="mod">
          <ac:chgData name="Paul Mason" userId="a428ece4f01b0f60" providerId="LiveId" clId="{805D5B0F-9E39-4026-9AAB-2A61BB293C1C}" dt="2020-07-10T13:48:33.382" v="818" actId="113"/>
          <ac:spMkLst>
            <pc:docMk/>
            <pc:sldMk cId="956493789" sldId="261"/>
            <ac:spMk id="7" creationId="{00000000-0000-0000-0000-000000000000}"/>
          </ac:spMkLst>
        </pc:spChg>
      </pc:sldChg>
      <pc:sldChg chg="modSp mod modNotesTx">
        <pc:chgData name="Paul Mason" userId="a428ece4f01b0f60" providerId="LiveId" clId="{805D5B0F-9E39-4026-9AAB-2A61BB293C1C}" dt="2020-07-10T16:50:59.170" v="5207" actId="20577"/>
        <pc:sldMkLst>
          <pc:docMk/>
          <pc:sldMk cId="1308417181" sldId="262"/>
        </pc:sldMkLst>
        <pc:spChg chg="mod">
          <ac:chgData name="Paul Mason" userId="a428ece4f01b0f60" providerId="LiveId" clId="{805D5B0F-9E39-4026-9AAB-2A61BB293C1C}" dt="2020-07-08T21:32:13.188" v="170" actId="255"/>
          <ac:spMkLst>
            <pc:docMk/>
            <pc:sldMk cId="1308417181" sldId="262"/>
            <ac:spMk id="7" creationId="{00000000-0000-0000-0000-000000000000}"/>
          </ac:spMkLst>
        </pc:spChg>
      </pc:sldChg>
      <pc:sldChg chg="del">
        <pc:chgData name="Paul Mason" userId="a428ece4f01b0f60" providerId="LiveId" clId="{805D5B0F-9E39-4026-9AAB-2A61BB293C1C}" dt="2020-07-08T21:18:50.081" v="162" actId="2696"/>
        <pc:sldMkLst>
          <pc:docMk/>
          <pc:sldMk cId="3819081353" sldId="263"/>
        </pc:sldMkLst>
      </pc:sldChg>
      <pc:sldChg chg="del">
        <pc:chgData name="Paul Mason" userId="a428ece4f01b0f60" providerId="LiveId" clId="{805D5B0F-9E39-4026-9AAB-2A61BB293C1C}" dt="2020-07-08T21:18:50.081" v="162" actId="2696"/>
        <pc:sldMkLst>
          <pc:docMk/>
          <pc:sldMk cId="1195408170" sldId="264"/>
        </pc:sldMkLst>
      </pc:sldChg>
      <pc:sldChg chg="modSp mod modNotesTx">
        <pc:chgData name="Paul Mason" userId="a428ece4f01b0f60" providerId="LiveId" clId="{805D5B0F-9E39-4026-9AAB-2A61BB293C1C}" dt="2020-07-10T16:47:37.281" v="4862" actId="20577"/>
        <pc:sldMkLst>
          <pc:docMk/>
          <pc:sldMk cId="4076376710" sldId="265"/>
        </pc:sldMkLst>
        <pc:spChg chg="mod">
          <ac:chgData name="Paul Mason" userId="a428ece4f01b0f60" providerId="LiveId" clId="{805D5B0F-9E39-4026-9AAB-2A61BB293C1C}" dt="2020-07-09T19:30:34.555" v="173" actId="255"/>
          <ac:spMkLst>
            <pc:docMk/>
            <pc:sldMk cId="4076376710" sldId="265"/>
            <ac:spMk id="7" creationId="{00000000-0000-0000-0000-000000000000}"/>
          </ac:spMkLst>
        </pc:spChg>
      </pc:sldChg>
      <pc:sldChg chg="addSp delSp modSp mod modAnim">
        <pc:chgData name="Paul Mason" userId="a428ece4f01b0f60" providerId="LiveId" clId="{805D5B0F-9E39-4026-9AAB-2A61BB293C1C}" dt="2020-07-08T20:58:41.507" v="70" actId="242"/>
        <pc:sldMkLst>
          <pc:docMk/>
          <pc:sldMk cId="3359453045" sldId="266"/>
        </pc:sldMkLst>
        <pc:graphicFrameChg chg="add del mod modGraphic">
          <ac:chgData name="Paul Mason" userId="a428ece4f01b0f60" providerId="LiveId" clId="{805D5B0F-9E39-4026-9AAB-2A61BB293C1C}" dt="2020-07-08T20:54:28.247" v="55" actId="21"/>
          <ac:graphicFrameMkLst>
            <pc:docMk/>
            <pc:sldMk cId="3359453045" sldId="266"/>
            <ac:graphicFrameMk id="2" creationId="{B536C3EE-52AE-407A-B831-0FB1E9D76B3E}"/>
          </ac:graphicFrameMkLst>
        </pc:graphicFrameChg>
        <pc:graphicFrameChg chg="add del mod">
          <ac:chgData name="Paul Mason" userId="a428ece4f01b0f60" providerId="LiveId" clId="{805D5B0F-9E39-4026-9AAB-2A61BB293C1C}" dt="2020-07-08T20:57:42.471" v="62"/>
          <ac:graphicFrameMkLst>
            <pc:docMk/>
            <pc:sldMk cId="3359453045" sldId="266"/>
            <ac:graphicFrameMk id="3" creationId="{B22D6ECC-4204-42B1-B799-AF84F5B702A3}"/>
          </ac:graphicFrameMkLst>
        </pc:graphicFrameChg>
        <pc:graphicFrameChg chg="add mod modGraphic">
          <ac:chgData name="Paul Mason" userId="a428ece4f01b0f60" providerId="LiveId" clId="{805D5B0F-9E39-4026-9AAB-2A61BB293C1C}" dt="2020-07-08T20:58:41.507" v="70" actId="242"/>
          <ac:graphicFrameMkLst>
            <pc:docMk/>
            <pc:sldMk cId="3359453045" sldId="266"/>
            <ac:graphicFrameMk id="5" creationId="{0967D4AE-EFAA-4228-B9BD-55289EDC795B}"/>
          </ac:graphicFrameMkLst>
        </pc:graphicFrameChg>
        <pc:graphicFrameChg chg="add del mod">
          <ac:chgData name="Paul Mason" userId="a428ece4f01b0f60" providerId="LiveId" clId="{805D5B0F-9E39-4026-9AAB-2A61BB293C1C}" dt="2020-07-08T20:54:51.241" v="58" actId="478"/>
          <ac:graphicFrameMkLst>
            <pc:docMk/>
            <pc:sldMk cId="3359453045" sldId="266"/>
            <ac:graphicFrameMk id="8" creationId="{E774635D-A406-4B75-8067-8190AEF6448F}"/>
          </ac:graphicFrameMkLst>
        </pc:graphicFrameChg>
        <pc:picChg chg="del">
          <ac:chgData name="Paul Mason" userId="a428ece4f01b0f60" providerId="LiveId" clId="{805D5B0F-9E39-4026-9AAB-2A61BB293C1C}" dt="2020-07-08T20:52:12.035" v="42" actId="478"/>
          <ac:picMkLst>
            <pc:docMk/>
            <pc:sldMk cId="3359453045" sldId="266"/>
            <ac:picMk id="4" creationId="{00000000-0000-0000-0000-000000000000}"/>
          </ac:picMkLst>
        </pc:picChg>
      </pc:sldChg>
      <pc:sldChg chg="addSp delSp modSp mod modAnim">
        <pc:chgData name="Paul Mason" userId="a428ece4f01b0f60" providerId="LiveId" clId="{805D5B0F-9E39-4026-9AAB-2A61BB293C1C}" dt="2020-07-08T21:00:01.534" v="125" actId="20577"/>
        <pc:sldMkLst>
          <pc:docMk/>
          <pc:sldMk cId="2424719729" sldId="267"/>
        </pc:sldMkLst>
        <pc:graphicFrameChg chg="add del mod">
          <ac:chgData name="Paul Mason" userId="a428ece4f01b0f60" providerId="LiveId" clId="{805D5B0F-9E39-4026-9AAB-2A61BB293C1C}" dt="2020-07-08T20:59:06.219" v="71" actId="478"/>
          <ac:graphicFrameMkLst>
            <pc:docMk/>
            <pc:sldMk cId="2424719729" sldId="267"/>
            <ac:graphicFrameMk id="5" creationId="{608A6578-5696-48CD-93C2-1D2A4D49B751}"/>
          </ac:graphicFrameMkLst>
        </pc:graphicFrameChg>
        <pc:graphicFrameChg chg="add mod modGraphic">
          <ac:chgData name="Paul Mason" userId="a428ece4f01b0f60" providerId="LiveId" clId="{805D5B0F-9E39-4026-9AAB-2A61BB293C1C}" dt="2020-07-08T21:00:01.534" v="125" actId="20577"/>
          <ac:graphicFrameMkLst>
            <pc:docMk/>
            <pc:sldMk cId="2424719729" sldId="267"/>
            <ac:graphicFrameMk id="8" creationId="{A98497BE-82FD-4AFD-99E5-DD4A2C4C5320}"/>
          </ac:graphicFrameMkLst>
        </pc:graphicFrameChg>
        <pc:picChg chg="del">
          <ac:chgData name="Paul Mason" userId="a428ece4f01b0f60" providerId="LiveId" clId="{805D5B0F-9E39-4026-9AAB-2A61BB293C1C}" dt="2020-07-08T20:54:15.541" v="54" actId="478"/>
          <ac:picMkLst>
            <pc:docMk/>
            <pc:sldMk cId="2424719729" sldId="267"/>
            <ac:picMk id="4" creationId="{00000000-0000-0000-0000-000000000000}"/>
          </ac:picMkLst>
        </pc:picChg>
      </pc:sldChg>
      <pc:sldChg chg="modSp mod modNotesTx">
        <pc:chgData name="Paul Mason" userId="a428ece4f01b0f60" providerId="LiveId" clId="{805D5B0F-9E39-4026-9AAB-2A61BB293C1C}" dt="2020-07-10T16:27:12.194" v="3959" actId="20577"/>
        <pc:sldMkLst>
          <pc:docMk/>
          <pc:sldMk cId="4028784467" sldId="268"/>
        </pc:sldMkLst>
        <pc:spChg chg="mod">
          <ac:chgData name="Paul Mason" userId="a428ece4f01b0f60" providerId="LiveId" clId="{805D5B0F-9E39-4026-9AAB-2A61BB293C1C}" dt="2020-07-08T19:51:48.257" v="41" actId="20577"/>
          <ac:spMkLst>
            <pc:docMk/>
            <pc:sldMk cId="4028784467" sldId="268"/>
            <ac:spMk id="7" creationId="{00000000-0000-0000-0000-000000000000}"/>
          </ac:spMkLst>
        </pc:spChg>
      </pc:sldChg>
      <pc:sldChg chg="modNotes modNotesTx">
        <pc:chgData name="Paul Mason" userId="a428ece4f01b0f60" providerId="LiveId" clId="{805D5B0F-9E39-4026-9AAB-2A61BB293C1C}" dt="2020-07-10T16:16:34.711" v="3099" actId="20577"/>
        <pc:sldMkLst>
          <pc:docMk/>
          <pc:sldMk cId="1325620614" sldId="269"/>
        </pc:sldMkLst>
      </pc:sldChg>
      <pc:sldChg chg="modSp mod modNotesTx">
        <pc:chgData name="Paul Mason" userId="a428ece4f01b0f60" providerId="LiveId" clId="{805D5B0F-9E39-4026-9AAB-2A61BB293C1C}" dt="2020-07-10T16:21:48.593" v="3143" actId="20577"/>
        <pc:sldMkLst>
          <pc:docMk/>
          <pc:sldMk cId="279222916" sldId="270"/>
        </pc:sldMkLst>
        <pc:spChg chg="mod">
          <ac:chgData name="Paul Mason" userId="a428ece4f01b0f60" providerId="LiveId" clId="{805D5B0F-9E39-4026-9AAB-2A61BB293C1C}" dt="2020-07-08T19:36:48.153" v="12" actId="6549"/>
          <ac:spMkLst>
            <pc:docMk/>
            <pc:sldMk cId="279222916" sldId="270"/>
            <ac:spMk id="7" creationId="{00000000-0000-0000-0000-000000000000}"/>
          </ac:spMkLst>
        </pc:spChg>
      </pc:sldChg>
      <pc:sldChg chg="addSp delSp modSp add mod modClrScheme chgLayout modNotesTx">
        <pc:chgData name="Paul Mason" userId="a428ece4f01b0f60" providerId="LiveId" clId="{805D5B0F-9E39-4026-9AAB-2A61BB293C1C}" dt="2020-07-10T16:56:43.481" v="6419" actId="20577"/>
        <pc:sldMkLst>
          <pc:docMk/>
          <pc:sldMk cId="1195408170" sldId="274"/>
        </pc:sldMkLst>
        <pc:spChg chg="add mod ord">
          <ac:chgData name="Paul Mason" userId="a428ece4f01b0f60" providerId="LiveId" clId="{805D5B0F-9E39-4026-9AAB-2A61BB293C1C}" dt="2020-07-09T20:46:15.019" v="421" actId="14100"/>
          <ac:spMkLst>
            <pc:docMk/>
            <pc:sldMk cId="1195408170" sldId="274"/>
            <ac:spMk id="2" creationId="{7EBFFE1F-6E80-4D58-99BD-B45005611BBE}"/>
          </ac:spMkLst>
        </pc:spChg>
        <pc:spChg chg="add mod ord">
          <ac:chgData name="Paul Mason" userId="a428ece4f01b0f60" providerId="LiveId" clId="{805D5B0F-9E39-4026-9AAB-2A61BB293C1C}" dt="2020-07-09T20:46:00.561" v="419" actId="108"/>
          <ac:spMkLst>
            <pc:docMk/>
            <pc:sldMk cId="1195408170" sldId="274"/>
            <ac:spMk id="3" creationId="{B3965768-7DAD-495B-B1B6-BEBFE727E25C}"/>
          </ac:spMkLst>
        </pc:spChg>
        <pc:spChg chg="add mod ord">
          <ac:chgData name="Paul Mason" userId="a428ece4f01b0f60" providerId="LiveId" clId="{805D5B0F-9E39-4026-9AAB-2A61BB293C1C}" dt="2020-07-09T21:08:25.170" v="422" actId="108"/>
          <ac:spMkLst>
            <pc:docMk/>
            <pc:sldMk cId="1195408170" sldId="274"/>
            <ac:spMk id="4" creationId="{269C962A-99CC-49A1-8F4A-0C09E815AFBF}"/>
          </ac:spMkLst>
        </pc:spChg>
        <pc:spChg chg="del mod">
          <ac:chgData name="Paul Mason" userId="a428ece4f01b0f60" providerId="LiveId" clId="{805D5B0F-9E39-4026-9AAB-2A61BB293C1C}" dt="2020-07-09T20:44:59.848" v="369" actId="478"/>
          <ac:spMkLst>
            <pc:docMk/>
            <pc:sldMk cId="1195408170" sldId="274"/>
            <ac:spMk id="7" creationId="{00000000-0000-0000-0000-000000000000}"/>
          </ac:spMkLst>
        </pc:spChg>
      </pc:sldChg>
      <pc:sldChg chg="add modNotesTx">
        <pc:chgData name="Paul Mason" userId="a428ece4f01b0f60" providerId="LiveId" clId="{805D5B0F-9E39-4026-9AAB-2A61BB293C1C}" dt="2020-07-10T16:57:06.496" v="6479" actId="20577"/>
        <pc:sldMkLst>
          <pc:docMk/>
          <pc:sldMk cId="3819081353" sldId="275"/>
        </pc:sldMkLst>
      </pc:sldChg>
      <pc:sldChg chg="modSp add mod modNotesTx">
        <pc:chgData name="Paul Mason" userId="a428ece4f01b0f60" providerId="LiveId" clId="{805D5B0F-9E39-4026-9AAB-2A61BB293C1C}" dt="2020-07-10T17:05:48.419" v="7276" actId="20577"/>
        <pc:sldMkLst>
          <pc:docMk/>
          <pc:sldMk cId="288837456" sldId="276"/>
        </pc:sldMkLst>
        <pc:spChg chg="mod">
          <ac:chgData name="Paul Mason" userId="a428ece4f01b0f60" providerId="LiveId" clId="{805D5B0F-9E39-4026-9AAB-2A61BB293C1C}" dt="2020-07-10T13:48:22.278" v="816" actId="113"/>
          <ac:spMkLst>
            <pc:docMk/>
            <pc:sldMk cId="288837456" sldId="276"/>
            <ac:spMk id="7" creationId="{00000000-0000-0000-0000-000000000000}"/>
          </ac:spMkLst>
        </pc:spChg>
      </pc:sldChg>
      <pc:sldChg chg="modSp add mod modNotesTx">
        <pc:chgData name="Paul Mason" userId="a428ece4f01b0f60" providerId="LiveId" clId="{805D5B0F-9E39-4026-9AAB-2A61BB293C1C}" dt="2020-07-10T17:09:39.700" v="7587" actId="20577"/>
        <pc:sldMkLst>
          <pc:docMk/>
          <pc:sldMk cId="527569774" sldId="277"/>
        </pc:sldMkLst>
        <pc:spChg chg="mod">
          <ac:chgData name="Paul Mason" userId="a428ece4f01b0f60" providerId="LiveId" clId="{805D5B0F-9E39-4026-9AAB-2A61BB293C1C}" dt="2020-07-10T17:06:31.749" v="7280" actId="6549"/>
          <ac:spMkLst>
            <pc:docMk/>
            <pc:sldMk cId="527569774" sldId="277"/>
            <ac:spMk id="7" creationId="{00000000-0000-0000-0000-000000000000}"/>
          </ac:spMkLst>
        </pc:spChg>
      </pc:sldChg>
    </pc:docChg>
  </pc:docChgLst>
  <pc:docChgLst>
    <pc:chgData name="Jazmin Jackson" userId="f572b969-e4f5-4724-882f-3c5f18082039" providerId="ADAL" clId="{49EE7D9C-5A3E-424F-A466-7616A441C121}"/>
    <pc:docChg chg="modSld">
      <pc:chgData name="Jazmin Jackson" userId="f572b969-e4f5-4724-882f-3c5f18082039" providerId="ADAL" clId="{49EE7D9C-5A3E-424F-A466-7616A441C121}" dt="2020-10-16T20:30:59.235" v="0" actId="14826"/>
      <pc:docMkLst>
        <pc:docMk/>
      </pc:docMkLst>
      <pc:sldChg chg="modSp">
        <pc:chgData name="Jazmin Jackson" userId="f572b969-e4f5-4724-882f-3c5f18082039" providerId="ADAL" clId="{49EE7D9C-5A3E-424F-A466-7616A441C121}" dt="2020-10-16T20:30:59.235" v="0" actId="14826"/>
        <pc:sldMkLst>
          <pc:docMk/>
          <pc:sldMk cId="4120575675" sldId="258"/>
        </pc:sldMkLst>
        <pc:picChg chg="mod">
          <ac:chgData name="Jazmin Jackson" userId="f572b969-e4f5-4724-882f-3c5f18082039" providerId="ADAL" clId="{49EE7D9C-5A3E-424F-A466-7616A441C121}" dt="2020-10-16T20:30:59.235" v="0" actId="14826"/>
          <ac:picMkLst>
            <pc:docMk/>
            <pc:sldMk cId="4120575675" sldId="258"/>
            <ac:picMk id="5" creationId="{00000000-0000-0000-0000-000000000000}"/>
          </ac:picMkLst>
        </pc:picChg>
      </pc:sldChg>
    </pc:docChg>
  </pc:docChgLst>
  <pc:docChgLst>
    <pc:chgData name="Laura Leka" userId="3c7b6d49-5262-4131-8ab9-4538781ea16d" providerId="ADAL" clId="{8B373CD4-72C5-4544-AA41-738848EDE588}"/>
    <pc:docChg chg="modSld">
      <pc:chgData name="Laura Leka" userId="3c7b6d49-5262-4131-8ab9-4538781ea16d" providerId="ADAL" clId="{8B373CD4-72C5-4544-AA41-738848EDE588}" dt="2020-10-21T20:10:50.099" v="5" actId="20577"/>
      <pc:docMkLst>
        <pc:docMk/>
      </pc:docMkLst>
      <pc:sldChg chg="modNotesTx">
        <pc:chgData name="Laura Leka" userId="3c7b6d49-5262-4131-8ab9-4538781ea16d" providerId="ADAL" clId="{8B373CD4-72C5-4544-AA41-738848EDE588}" dt="2020-10-21T20:09:49.918" v="1" actId="20577"/>
        <pc:sldMkLst>
          <pc:docMk/>
          <pc:sldMk cId="972751062" sldId="260"/>
        </pc:sldMkLst>
      </pc:sldChg>
      <pc:sldChg chg="modNotesTx">
        <pc:chgData name="Laura Leka" userId="3c7b6d49-5262-4131-8ab9-4538781ea16d" providerId="ADAL" clId="{8B373CD4-72C5-4544-AA41-738848EDE588}" dt="2020-10-21T20:10:24.708" v="3" actId="20577"/>
        <pc:sldMkLst>
          <pc:docMk/>
          <pc:sldMk cId="3819081353" sldId="275"/>
        </pc:sldMkLst>
      </pc:sldChg>
      <pc:sldChg chg="modNotesTx">
        <pc:chgData name="Laura Leka" userId="3c7b6d49-5262-4131-8ab9-4538781ea16d" providerId="ADAL" clId="{8B373CD4-72C5-4544-AA41-738848EDE588}" dt="2020-10-21T20:10:50.099" v="5" actId="20577"/>
        <pc:sldMkLst>
          <pc:docMk/>
          <pc:sldMk cId="527569774" sldId="277"/>
        </pc:sldMkLst>
      </pc:sldChg>
    </pc:docChg>
  </pc:docChgLst>
  <pc:docChgLst>
    <pc:chgData name="Laura Leka" userId="3c7b6d49-5262-4131-8ab9-4538781ea16d" providerId="ADAL" clId="{F4C0A1F9-F644-4E8D-B128-779208CBD2EC}"/>
    <pc:docChg chg="modSld">
      <pc:chgData name="Laura Leka" userId="3c7b6d49-5262-4131-8ab9-4538781ea16d" providerId="ADAL" clId="{F4C0A1F9-F644-4E8D-B128-779208CBD2EC}" dt="2020-07-31T15:18:06.064" v="22" actId="20577"/>
      <pc:docMkLst>
        <pc:docMk/>
      </pc:docMkLst>
      <pc:sldChg chg="modNotesTx">
        <pc:chgData name="Laura Leka" userId="3c7b6d49-5262-4131-8ab9-4538781ea16d" providerId="ADAL" clId="{F4C0A1F9-F644-4E8D-B128-779208CBD2EC}" dt="2020-07-31T15:18:06.064" v="22" actId="20577"/>
        <pc:sldMkLst>
          <pc:docMk/>
          <pc:sldMk cId="3819081353"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0CC81-FB06-4633-BC17-9A6746BDC37E}"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E31E1-8A14-4344-A012-CDE06B378CE6}" type="slidenum">
              <a:rPr lang="en-GB" smtClean="0"/>
              <a:t>‹#›</a:t>
            </a:fld>
            <a:endParaRPr lang="en-GB"/>
          </a:p>
        </p:txBody>
      </p:sp>
    </p:spTree>
    <p:extLst>
      <p:ext uri="{BB962C8B-B14F-4D97-AF65-F5344CB8AC3E}">
        <p14:creationId xmlns:p14="http://schemas.microsoft.com/office/powerpoint/2010/main" val="206838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Cash Basis IPSAS is intended to provide guidance to governments that apply the cash basis of accounting. The IPSASB view the standard as a starting point for the transition to accrual accounting, rather than a standard that provides sufficient information for stakeholders.</a:t>
            </a:r>
          </a:p>
          <a:p>
            <a:endParaRPr lang="en-GB" dirty="0"/>
          </a:p>
          <a:p>
            <a:r>
              <a:rPr lang="en-GB" dirty="0"/>
              <a:t>The Cash Basis IPSAS is not the only starting point for transitioning to accrual accounting, and may, therefore, not be relevant for all entities.</a:t>
            </a:r>
          </a:p>
          <a:p>
            <a:endParaRPr lang="en-GB" dirty="0"/>
          </a:p>
          <a:p>
            <a:r>
              <a:rPr lang="en-GB" dirty="0"/>
              <a:t>There is no IFRS equivalent to the Cash Basis IPSAS.</a:t>
            </a:r>
          </a:p>
          <a:p>
            <a:endParaRPr lang="en-GB" dirty="0"/>
          </a:p>
          <a:p>
            <a:r>
              <a:rPr lang="en-GB" dirty="0"/>
              <a:t>The relevance of this session to participants will depend on whether their organizations are using the cash basis of accounting.</a:t>
            </a:r>
          </a:p>
        </p:txBody>
      </p:sp>
      <p:sp>
        <p:nvSpPr>
          <p:cNvPr id="4" name="Slide Number Placeholder 3"/>
          <p:cNvSpPr>
            <a:spLocks noGrp="1"/>
          </p:cNvSpPr>
          <p:nvPr>
            <p:ph type="sldNum" sz="quarter" idx="5"/>
          </p:nvPr>
        </p:nvSpPr>
        <p:spPr/>
        <p:txBody>
          <a:bodyPr/>
          <a:lstStyle/>
          <a:p>
            <a:fld id="{38CE31E1-8A14-4344-A012-CDE06B378CE6}" type="slidenum">
              <a:rPr lang="en-GB" smtClean="0"/>
              <a:t>1</a:t>
            </a:fld>
            <a:endParaRPr lang="en-GB"/>
          </a:p>
        </p:txBody>
      </p:sp>
    </p:spTree>
    <p:extLst>
      <p:ext uri="{BB962C8B-B14F-4D97-AF65-F5344CB8AC3E}">
        <p14:creationId xmlns:p14="http://schemas.microsoft.com/office/powerpoint/2010/main" val="237458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preparation of consolidated financial statements under the Cash Basis IPSAS is similar to that discussed in the Consolidation module. Balances and transactions between entities are eliminated in full.</a:t>
            </a:r>
          </a:p>
          <a:p>
            <a:endParaRPr lang="en-GB" dirty="0"/>
          </a:p>
          <a:p>
            <a:r>
              <a:rPr lang="en-GB" dirty="0"/>
              <a:t>Note that in earlier editions of the Cash Basis IPSAS, the preparation of consolidated financial statements was a mandatory requirement. It was moved to an encouraged disclosure following feedback that the requirements were onerous for many governments, and seen as a barrier to adopting the Cash Basis IPSAS.</a:t>
            </a:r>
          </a:p>
          <a:p>
            <a:endParaRPr lang="en-GB" dirty="0"/>
          </a:p>
          <a:p>
            <a:r>
              <a:rPr lang="en-GB" dirty="0"/>
              <a:t>Consider a discussion as to whether participants’ organizations would be able to prepare consolidated financial statements. </a:t>
            </a:r>
            <a:r>
              <a:rPr lang="en-US" sz="1200" i="0" kern="1200" dirty="0">
                <a:solidFill>
                  <a:schemeClr val="tx1"/>
                </a:solidFill>
                <a:effectLst/>
                <a:latin typeface="+mn-lt"/>
                <a:ea typeface="+mn-ea"/>
                <a:cs typeface="+mn-cs"/>
              </a:rPr>
              <a:t>Chat or break-out rooms can be used if delivering the training online.</a:t>
            </a:r>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13</a:t>
            </a:fld>
            <a:endParaRPr lang="en-GB"/>
          </a:p>
        </p:txBody>
      </p:sp>
    </p:spTree>
    <p:extLst>
      <p:ext uri="{BB962C8B-B14F-4D97-AF65-F5344CB8AC3E}">
        <p14:creationId xmlns:p14="http://schemas.microsoft.com/office/powerpoint/2010/main" val="225354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is in the Other Pronouncements module (page 32).</a:t>
            </a:r>
          </a:p>
        </p:txBody>
      </p:sp>
      <p:sp>
        <p:nvSpPr>
          <p:cNvPr id="4" name="Slide Number Placeholder 3"/>
          <p:cNvSpPr>
            <a:spLocks noGrp="1"/>
          </p:cNvSpPr>
          <p:nvPr>
            <p:ph type="sldNum" sz="quarter" idx="5"/>
          </p:nvPr>
        </p:nvSpPr>
        <p:spPr/>
        <p:txBody>
          <a:bodyPr/>
          <a:lstStyle/>
          <a:p>
            <a:fld id="{38CE31E1-8A14-4344-A012-CDE06B378CE6}" type="slidenum">
              <a:rPr lang="en-GB" smtClean="0"/>
              <a:t>14</a:t>
            </a:fld>
            <a:endParaRPr lang="en-GB"/>
          </a:p>
        </p:txBody>
      </p:sp>
    </p:spTree>
    <p:extLst>
      <p:ext uri="{BB962C8B-B14F-4D97-AF65-F5344CB8AC3E}">
        <p14:creationId xmlns:p14="http://schemas.microsoft.com/office/powerpoint/2010/main" val="327179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Governments are encouraged to disclose external assistance – i.e., grants and loans received from</a:t>
            </a:r>
          </a:p>
          <a:p>
            <a:endParaRPr lang="en-GB" dirty="0"/>
          </a:p>
          <a:p>
            <a:pPr marL="171450" indent="-171450">
              <a:buFont typeface="Arial" panose="020B0604020202020204" pitchFamily="34" charset="0"/>
              <a:buChar char="•"/>
            </a:pPr>
            <a:r>
              <a:rPr lang="en-GB" dirty="0"/>
              <a:t>Bilateral external assistance agencies such as USAID and the </a:t>
            </a:r>
            <a:r>
              <a:rPr lang="en-GB" kern="0" dirty="0">
                <a:solidFill>
                  <a:srgbClr val="595959"/>
                </a:solidFill>
                <a:latin typeface="Arial"/>
                <a:ea typeface="ＭＳ Ｐゴシック" charset="0"/>
              </a:rPr>
              <a:t>Swiss Agency for Development and Cooperation. Such agencies will be established in law by the national government; and</a:t>
            </a:r>
          </a:p>
          <a:p>
            <a:pPr marL="171450" indent="-171450">
              <a:buFont typeface="Arial" panose="020B0604020202020204" pitchFamily="34" charset="0"/>
              <a:buChar char="•"/>
            </a:pPr>
            <a:r>
              <a:rPr lang="en-GB" dirty="0"/>
              <a:t>Multilateral external assistance agencies such as the World Bank, IMF and United Nations. Other examples include regional development banks. Such agencies are established by international treaty.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encouraged disclosures are discussed later</a:t>
            </a:r>
          </a:p>
        </p:txBody>
      </p:sp>
      <p:sp>
        <p:nvSpPr>
          <p:cNvPr id="4" name="Slide Number Placeholder 3"/>
          <p:cNvSpPr>
            <a:spLocks noGrp="1"/>
          </p:cNvSpPr>
          <p:nvPr>
            <p:ph type="sldNum" sz="quarter" idx="5"/>
          </p:nvPr>
        </p:nvSpPr>
        <p:spPr/>
        <p:txBody>
          <a:bodyPr/>
          <a:lstStyle/>
          <a:p>
            <a:fld id="{38CE31E1-8A14-4344-A012-CDE06B378CE6}" type="slidenum">
              <a:rPr lang="en-GB" smtClean="0"/>
              <a:t>15</a:t>
            </a:fld>
            <a:endParaRPr lang="en-GB"/>
          </a:p>
        </p:txBody>
      </p:sp>
    </p:spTree>
    <p:extLst>
      <p:ext uri="{BB962C8B-B14F-4D97-AF65-F5344CB8AC3E}">
        <p14:creationId xmlns:p14="http://schemas.microsoft.com/office/powerpoint/2010/main" val="206282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Governments are also encouraged to disclose other assistance. Such assistance comes from NGOs, private individuals and private sector organizations.</a:t>
            </a:r>
          </a:p>
        </p:txBody>
      </p:sp>
      <p:sp>
        <p:nvSpPr>
          <p:cNvPr id="4" name="Slide Number Placeholder 3"/>
          <p:cNvSpPr>
            <a:spLocks noGrp="1"/>
          </p:cNvSpPr>
          <p:nvPr>
            <p:ph type="sldNum" sz="quarter" idx="5"/>
          </p:nvPr>
        </p:nvSpPr>
        <p:spPr/>
        <p:txBody>
          <a:bodyPr/>
          <a:lstStyle/>
          <a:p>
            <a:fld id="{38CE31E1-8A14-4344-A012-CDE06B378CE6}" type="slidenum">
              <a:rPr lang="en-GB" smtClean="0"/>
              <a:t>16</a:t>
            </a:fld>
            <a:endParaRPr lang="en-GB"/>
          </a:p>
        </p:txBody>
      </p:sp>
    </p:spTree>
    <p:extLst>
      <p:ext uri="{BB962C8B-B14F-4D97-AF65-F5344CB8AC3E}">
        <p14:creationId xmlns:p14="http://schemas.microsoft.com/office/powerpoint/2010/main" val="397121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Other Pronouncements module (page 34).</a:t>
            </a:r>
          </a:p>
          <a:p>
            <a:endParaRPr lang="en-GB" dirty="0"/>
          </a:p>
          <a:p>
            <a:r>
              <a:rPr lang="en-GB" dirty="0"/>
              <a:t>The Cash Basis IPSAS lists the encouraged disclosures for external assistance, and encourages entities to make the same disclosures for other assistance where they are able to do so.</a:t>
            </a:r>
          </a:p>
        </p:txBody>
      </p:sp>
      <p:sp>
        <p:nvSpPr>
          <p:cNvPr id="4" name="Slide Number Placeholder 3"/>
          <p:cNvSpPr>
            <a:spLocks noGrp="1"/>
          </p:cNvSpPr>
          <p:nvPr>
            <p:ph type="sldNum" sz="quarter" idx="5"/>
          </p:nvPr>
        </p:nvSpPr>
        <p:spPr/>
        <p:txBody>
          <a:bodyPr/>
          <a:lstStyle/>
          <a:p>
            <a:fld id="{38CE31E1-8A14-4344-A012-CDE06B378CE6}" type="slidenum">
              <a:rPr lang="en-GB" smtClean="0"/>
              <a:t>17</a:t>
            </a:fld>
            <a:endParaRPr lang="en-GB"/>
          </a:p>
        </p:txBody>
      </p:sp>
    </p:spTree>
    <p:extLst>
      <p:ext uri="{BB962C8B-B14F-4D97-AF65-F5344CB8AC3E}">
        <p14:creationId xmlns:p14="http://schemas.microsoft.com/office/powerpoint/2010/main" val="154335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encouraged additional disclosures in Part 2 of the Cash Basis IPSAS are intended to assist entities in the transition to accrual accounting. Putting in place the systems needed to collect the information to provide the additional disclosures will assist in collecting the information required to prepare financial </a:t>
            </a:r>
            <a:r>
              <a:rPr lang="en-GB" dirty="0" err="1"/>
              <a:t>statemenst</a:t>
            </a:r>
            <a:r>
              <a:rPr lang="en-GB" dirty="0"/>
              <a:t> using the accrual basis of accounting. For example, disclosing some assets and liabilities will be the first step to recognizing those assets and liabilities under the accrual basis.</a:t>
            </a:r>
          </a:p>
        </p:txBody>
      </p:sp>
      <p:sp>
        <p:nvSpPr>
          <p:cNvPr id="4" name="Slide Number Placeholder 3"/>
          <p:cNvSpPr>
            <a:spLocks noGrp="1"/>
          </p:cNvSpPr>
          <p:nvPr>
            <p:ph type="sldNum" sz="quarter" idx="5"/>
          </p:nvPr>
        </p:nvSpPr>
        <p:spPr/>
        <p:txBody>
          <a:bodyPr/>
          <a:lstStyle/>
          <a:p>
            <a:fld id="{38CE31E1-8A14-4344-A012-CDE06B378CE6}" type="slidenum">
              <a:rPr lang="en-GB" smtClean="0"/>
              <a:t>3</a:t>
            </a:fld>
            <a:endParaRPr lang="en-GB"/>
          </a:p>
        </p:txBody>
      </p:sp>
    </p:spTree>
    <p:extLst>
      <p:ext uri="{BB962C8B-B14F-4D97-AF65-F5344CB8AC3E}">
        <p14:creationId xmlns:p14="http://schemas.microsoft.com/office/powerpoint/2010/main" val="412696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of the Cash Basis IPSAS is the reporting of cash – receipts, payments and balances. The definition of “cash” under the Cash Basis IPSAS is consistent with the accrual basis IPSAS, and may therefore differ from how some entities are reporting cash under a cash basis of accounting – see next slide.</a:t>
            </a:r>
          </a:p>
        </p:txBody>
      </p:sp>
      <p:sp>
        <p:nvSpPr>
          <p:cNvPr id="4" name="Slide Number Placeholder 3"/>
          <p:cNvSpPr>
            <a:spLocks noGrp="1"/>
          </p:cNvSpPr>
          <p:nvPr>
            <p:ph type="sldNum" sz="quarter" idx="5"/>
          </p:nvPr>
        </p:nvSpPr>
        <p:spPr/>
        <p:txBody>
          <a:bodyPr/>
          <a:lstStyle/>
          <a:p>
            <a:fld id="{38CE31E1-8A14-4344-A012-CDE06B378CE6}" type="slidenum">
              <a:rPr lang="en-GB" smtClean="0"/>
              <a:t>4</a:t>
            </a:fld>
            <a:endParaRPr lang="en-GB"/>
          </a:p>
        </p:txBody>
      </p:sp>
    </p:spTree>
    <p:extLst>
      <p:ext uri="{BB962C8B-B14F-4D97-AF65-F5344CB8AC3E}">
        <p14:creationId xmlns:p14="http://schemas.microsoft.com/office/powerpoint/2010/main" val="221700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Cash Basis IPSAS includes further definitions:</a:t>
            </a:r>
          </a:p>
          <a:p>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flows</a:t>
            </a:r>
            <a:r>
              <a:rPr lang="en-US" sz="1200" kern="1200" dirty="0">
                <a:solidFill>
                  <a:schemeClr val="tx1"/>
                </a:solidFill>
                <a:effectLst/>
                <a:latin typeface="+mn-lt"/>
                <a:ea typeface="+mn-ea"/>
                <a:cs typeface="+mn-cs"/>
              </a:rPr>
              <a:t> are inflows and outflows of cash.</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payments</a:t>
            </a:r>
            <a:r>
              <a:rPr lang="en-US" sz="1200" kern="1200" dirty="0">
                <a:solidFill>
                  <a:schemeClr val="tx1"/>
                </a:solidFill>
                <a:effectLst/>
                <a:latin typeface="+mn-lt"/>
                <a:ea typeface="+mn-ea"/>
                <a:cs typeface="+mn-cs"/>
              </a:rPr>
              <a:t> are cash outflows.</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receipts</a:t>
            </a:r>
            <a:r>
              <a:rPr lang="en-US" sz="1200" kern="1200" dirty="0">
                <a:solidFill>
                  <a:schemeClr val="tx1"/>
                </a:solidFill>
                <a:effectLst/>
                <a:latin typeface="+mn-lt"/>
                <a:ea typeface="+mn-ea"/>
                <a:cs typeface="+mn-cs"/>
              </a:rPr>
              <a:t> are cash inflows.</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Control of cash</a:t>
            </a:r>
            <a:r>
              <a:rPr lang="en-US" sz="1200" kern="1200" dirty="0">
                <a:solidFill>
                  <a:schemeClr val="tx1"/>
                </a:solidFill>
                <a:effectLst/>
                <a:latin typeface="+mn-lt"/>
                <a:ea typeface="+mn-ea"/>
                <a:cs typeface="+mn-cs"/>
              </a:rPr>
              <a:t> arises when the entity can use or otherwise benefit from the cash in pursuit of its objectives and can exclude or regulate the access of others to that benefit.</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definition of cash used in the Cash Based IPSAS includes cash equivalents, it is consistent with the definition of cash and cash equivalents used in IPSAS 2, </a:t>
            </a:r>
            <a:r>
              <a:rPr lang="en-US" sz="1200" i="1" kern="1200" dirty="0">
                <a:solidFill>
                  <a:schemeClr val="tx1"/>
                </a:solidFill>
                <a:effectLst/>
                <a:latin typeface="+mn-lt"/>
                <a:ea typeface="+mn-ea"/>
                <a:cs typeface="+mn-cs"/>
              </a:rPr>
              <a:t>Cash Flow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Consider a discussion on the definition of cash – how does this relate to the definition currently used by participants’ organizations? Chat or break-out rooms can be used if delivering the training online.</a:t>
            </a:r>
            <a:endParaRPr lang="en-GB" sz="120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5</a:t>
            </a:fld>
            <a:endParaRPr lang="en-GB"/>
          </a:p>
        </p:txBody>
      </p:sp>
    </p:spTree>
    <p:extLst>
      <p:ext uri="{BB962C8B-B14F-4D97-AF65-F5344CB8AC3E}">
        <p14:creationId xmlns:p14="http://schemas.microsoft.com/office/powerpoint/2010/main" val="39317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budget is an important document for many governments. Reporting comparisons of budgets and the results of budget execution enhances the transparency of financial statements and is an important element in demonstrating accountability, particularly for those entities that make their budgets publicly available. The rationale is the same as in IPSAS 24.</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6</a:t>
            </a:fld>
            <a:endParaRPr lang="en-GB"/>
          </a:p>
        </p:txBody>
      </p:sp>
    </p:spTree>
    <p:extLst>
      <p:ext uri="{BB962C8B-B14F-4D97-AF65-F5344CB8AC3E}">
        <p14:creationId xmlns:p14="http://schemas.microsoft.com/office/powerpoint/2010/main" val="237476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sets out the information to be included in the statement of cash receipts and payments.</a:t>
            </a:r>
          </a:p>
          <a:p>
            <a:endParaRPr lang="en-GB" dirty="0"/>
          </a:p>
          <a:p>
            <a:r>
              <a:rPr lang="en-GB" dirty="0"/>
              <a:t>Part 1 of the Cash Basis IPSAS does not specify the types of classification that should be adopted, and entities are therefore free to adopt any classification that is appropriate to their operations. Part 2 of the Cash Basis IPSAS encourages the use of classifications based on function or nature of the payments. Examples are shown on the next two slides.</a:t>
            </a:r>
          </a:p>
          <a:p>
            <a:endParaRPr lang="en-GB" dirty="0"/>
          </a:p>
          <a:p>
            <a:r>
              <a:rPr lang="en-GB" dirty="0"/>
              <a:t>Consider a discussion as to how participants’ organizations could classify their receipts and payments. (this could be before or after discussing the function and nature examples of classification. </a:t>
            </a:r>
            <a:r>
              <a:rPr lang="en-US" sz="1200" i="0" kern="1200" dirty="0">
                <a:solidFill>
                  <a:schemeClr val="tx1"/>
                </a:solidFill>
                <a:effectLst/>
                <a:latin typeface="+mn-lt"/>
                <a:ea typeface="+mn-ea"/>
                <a:cs typeface="+mn-cs"/>
              </a:rPr>
              <a:t>Chat or break-out rooms can be used if delivering the training online.</a:t>
            </a:r>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7</a:t>
            </a:fld>
            <a:endParaRPr lang="en-GB"/>
          </a:p>
        </p:txBody>
      </p:sp>
    </p:spTree>
    <p:extLst>
      <p:ext uri="{BB962C8B-B14F-4D97-AF65-F5344CB8AC3E}">
        <p14:creationId xmlns:p14="http://schemas.microsoft.com/office/powerpoint/2010/main" val="401387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COVID-19 pandemic is likely to have resulted in additional payments, additional borrowing, and variations in receipts (for example, more grants received in some countries, but less receipts from tax as parts of the economy have had to shut down).</a:t>
            </a:r>
          </a:p>
          <a:p>
            <a:endParaRPr lang="en-GB" dirty="0"/>
          </a:p>
          <a:p>
            <a:r>
              <a:rPr lang="en-GB" dirty="0"/>
              <a:t>Consider a discussion about how the COVID-19 pandemic will affect the presentation of the statement of cash receipts and payments (are changes to the classification needed?) and what additional information should be presented in the notes (borrowing, especially if on concessionary terms?). </a:t>
            </a:r>
            <a:r>
              <a:rPr lang="en-US" sz="1200" i="0" kern="1200" dirty="0">
                <a:solidFill>
                  <a:schemeClr val="tx1"/>
                </a:solidFill>
                <a:effectLst/>
                <a:latin typeface="+mn-lt"/>
                <a:ea typeface="+mn-ea"/>
                <a:cs typeface="+mn-cs"/>
              </a:rPr>
              <a:t>Chat or break-out rooms can be used if delivering the training online.</a:t>
            </a:r>
            <a:endParaRPr lang="en-GB" dirty="0"/>
          </a:p>
          <a:p>
            <a:endParaRPr lang="en-GB" dirty="0"/>
          </a:p>
          <a:p>
            <a:r>
              <a:rPr lang="en-GB" dirty="0"/>
              <a:t>See also </a:t>
            </a:r>
            <a:r>
              <a:rPr lang="en-GB" i="1" dirty="0"/>
              <a:t>Government Financial Reporting and COVID-19 : Issues Arising under the Cash Basis of Financial Reporting</a:t>
            </a:r>
            <a:r>
              <a:rPr lang="en-GB" dirty="0"/>
              <a:t> (Opus Lamna Consulting)</a:t>
            </a:r>
          </a:p>
          <a:p>
            <a:endParaRPr lang="en-GB" dirty="0"/>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10</a:t>
            </a:fld>
            <a:endParaRPr lang="en-GB"/>
          </a:p>
        </p:txBody>
      </p:sp>
    </p:spTree>
    <p:extLst>
      <p:ext uri="{BB962C8B-B14F-4D97-AF65-F5344CB8AC3E}">
        <p14:creationId xmlns:p14="http://schemas.microsoft.com/office/powerpoint/2010/main" val="208071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approach is similar to that in IPSAS 24 (see Presentation module).</a:t>
            </a:r>
          </a:p>
          <a:p>
            <a:endParaRPr lang="en-GB" dirty="0"/>
          </a:p>
          <a:p>
            <a:r>
              <a:rPr lang="en-GB" dirty="0"/>
              <a:t>Again, changes from original to final budget and differences between actual amounts and budget are likely to have been significantly affected by the COVID-19 pandemic.</a:t>
            </a:r>
          </a:p>
        </p:txBody>
      </p:sp>
      <p:sp>
        <p:nvSpPr>
          <p:cNvPr id="4" name="Slide Number Placeholder 3"/>
          <p:cNvSpPr>
            <a:spLocks noGrp="1"/>
          </p:cNvSpPr>
          <p:nvPr>
            <p:ph type="sldNum" sz="quarter" idx="5"/>
          </p:nvPr>
        </p:nvSpPr>
        <p:spPr/>
        <p:txBody>
          <a:bodyPr/>
          <a:lstStyle/>
          <a:p>
            <a:fld id="{38CE31E1-8A14-4344-A012-CDE06B378CE6}" type="slidenum">
              <a:rPr lang="en-GB" smtClean="0"/>
              <a:t>11</a:t>
            </a:fld>
            <a:endParaRPr lang="en-GB"/>
          </a:p>
        </p:txBody>
      </p:sp>
    </p:spTree>
    <p:extLst>
      <p:ext uri="{BB962C8B-B14F-4D97-AF65-F5344CB8AC3E}">
        <p14:creationId xmlns:p14="http://schemas.microsoft.com/office/powerpoint/2010/main" val="257025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on these disclosures can be found in the Other Pronouncements module (starting at page 30).</a:t>
            </a:r>
          </a:p>
          <a:p>
            <a:endParaRPr lang="en-GB" dirty="0"/>
          </a:p>
          <a:p>
            <a:r>
              <a:rPr lang="en-GB" dirty="0"/>
              <a:t>Additional details on the consolidated financial statements and the receipts of external and other assistance are provided on the following slides.</a:t>
            </a:r>
          </a:p>
          <a:p>
            <a:endParaRPr lang="en-GB" dirty="0"/>
          </a:p>
          <a:p>
            <a:r>
              <a:rPr lang="en-GB" dirty="0"/>
              <a:t>Note that all these disclosures are encouraged but not mandatory.</a:t>
            </a:r>
          </a:p>
        </p:txBody>
      </p:sp>
      <p:sp>
        <p:nvSpPr>
          <p:cNvPr id="4" name="Slide Number Placeholder 3"/>
          <p:cNvSpPr>
            <a:spLocks noGrp="1"/>
          </p:cNvSpPr>
          <p:nvPr>
            <p:ph type="sldNum" sz="quarter" idx="5"/>
          </p:nvPr>
        </p:nvSpPr>
        <p:spPr/>
        <p:txBody>
          <a:bodyPr/>
          <a:lstStyle/>
          <a:p>
            <a:fld id="{38CE31E1-8A14-4344-A012-CDE06B378CE6}" type="slidenum">
              <a:rPr lang="en-GB" smtClean="0"/>
              <a:t>12</a:t>
            </a:fld>
            <a:endParaRPr lang="en-GB"/>
          </a:p>
        </p:txBody>
      </p:sp>
    </p:spTree>
    <p:extLst>
      <p:ext uri="{BB962C8B-B14F-4D97-AF65-F5344CB8AC3E}">
        <p14:creationId xmlns:p14="http://schemas.microsoft.com/office/powerpoint/2010/main" val="255513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456"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b="1" dirty="0">
                <a:latin typeface="Arial" panose="020B0604020202020204" pitchFamily="34" charset="0"/>
                <a:cs typeface="Arial" panose="020B0604020202020204" pitchFamily="34" charset="0"/>
              </a:rPr>
              <a:t>Other Pronouncements: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Financial Reporting under the Cash Basis of Accounting (Cash Basis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532453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Notes and Accounting Policies</a:t>
            </a:r>
          </a:p>
          <a:p>
            <a:endParaRPr lang="en-US" sz="80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Notes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Basis of Preparation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Specific Accounting Policies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Additional Information Necessary for Fair Presentation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Presented in a Systematic Manner</a:t>
            </a:r>
          </a:p>
          <a:p>
            <a:pPr marL="347472" lvl="1" defTabSz="914400" fontAlgn="base">
              <a:spcBef>
                <a:spcPts val="776"/>
              </a:spcBef>
              <a:spcAft>
                <a:spcPct val="0"/>
              </a:spcAft>
            </a:pPr>
            <a:endParaRPr lang="en-US" sz="8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Accounting Policies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Each Policy Necessary for a Proper Understanding</a:t>
            </a:r>
          </a:p>
          <a:p>
            <a:pPr marL="342900" lvl="0" indent="-342900" defTabSz="914400" fontAlgn="base">
              <a:spcBef>
                <a:spcPts val="776"/>
              </a:spcBef>
              <a:spcAft>
                <a:spcPct val="0"/>
              </a:spcAft>
              <a:buFontTx/>
              <a:buChar char="•"/>
            </a:pPr>
            <a:endParaRPr lang="en-US" sz="8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Errors Corrected in Opening Cash Balance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Comparative Period Restated</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endParaRPr>
          </a:p>
        </p:txBody>
      </p:sp>
    </p:spTree>
    <p:extLst>
      <p:ext uri="{BB962C8B-B14F-4D97-AF65-F5344CB8AC3E}">
        <p14:creationId xmlns:p14="http://schemas.microsoft.com/office/powerpoint/2010/main" val="407637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4704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Budget (Where Made Publicly Available)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Original and Final Budgets</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Actual Amounts on a Comparable Basis</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Explanation of Material Differences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Note Disclosure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Other Documents (Cross-Reference) Where Available</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Reconciliation of Actual Amounts on a Comparable Basis and Actual Amounts in the Financial Statements</a:t>
            </a:r>
          </a:p>
          <a:p>
            <a:endParaRPr lang="en-US" sz="2000" dirty="0">
              <a:solidFill>
                <a:schemeClr val="bg1">
                  <a:lumMod val="50000"/>
                </a:schemeClr>
              </a:solidFill>
            </a:endParaRPr>
          </a:p>
        </p:txBody>
      </p:sp>
    </p:spTree>
    <p:extLst>
      <p:ext uri="{BB962C8B-B14F-4D97-AF65-F5344CB8AC3E}">
        <p14:creationId xmlns:p14="http://schemas.microsoft.com/office/powerpoint/2010/main" val="130841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Part 2: Encouraged Additional Disclosures</a:t>
            </a:r>
          </a:p>
          <a:p>
            <a:endParaRPr lang="en-US" sz="1850" dirty="0">
              <a:solidFill>
                <a:schemeClr val="bg1">
                  <a:lumMod val="50000"/>
                </a:schemeClr>
              </a:solidFill>
            </a:endParaRPr>
          </a:p>
          <a:p>
            <a:endParaRPr lang="en-US" sz="2000" dirty="0">
              <a:solidFill>
                <a:schemeClr val="bg1">
                  <a:lumMod val="50000"/>
                </a:schemeClr>
              </a:solidFill>
            </a:endParaRPr>
          </a:p>
        </p:txBody>
      </p:sp>
      <p:sp>
        <p:nvSpPr>
          <p:cNvPr id="4" name="Content Placeholder 3"/>
          <p:cNvSpPr txBox="1">
            <a:spLocks/>
          </p:cNvSpPr>
          <p:nvPr/>
        </p:nvSpPr>
        <p:spPr bwMode="auto">
          <a:xfrm>
            <a:off x="381000" y="1484784"/>
            <a:ext cx="41148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2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Going Concern</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Administered Transactions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Major Classes of Cash Flows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Related Party Disclosures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Assets, Liabilities, Revenues and Expenses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Comparison with Budget</a:t>
            </a:r>
          </a:p>
          <a:p>
            <a:pPr marL="0" marR="0" lvl="0" indent="0" algn="l" defTabSz="914400" rtl="0" eaLnBrk="1" fontAlgn="base" latinLnBrk="0" hangingPunct="1">
              <a:lnSpc>
                <a:spcPct val="100000"/>
              </a:lnSpc>
              <a:spcBef>
                <a:spcPts val="776"/>
              </a:spcBef>
              <a:spcAft>
                <a:spcPct val="0"/>
              </a:spcAft>
              <a:buClrTx/>
              <a:buSzTx/>
              <a:buNone/>
              <a:tabLst/>
              <a:defRPr/>
            </a:pPr>
            <a:endParaRPr kumimoji="0" lang="en-US" sz="24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p:txBody>
      </p:sp>
      <p:sp>
        <p:nvSpPr>
          <p:cNvPr id="5" name="Content Placeholder 4"/>
          <p:cNvSpPr txBox="1">
            <a:spLocks/>
          </p:cNvSpPr>
          <p:nvPr/>
        </p:nvSpPr>
        <p:spPr bwMode="auto">
          <a:xfrm>
            <a:off x="4737100" y="1484784"/>
            <a:ext cx="41148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2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defTabSz="914400">
              <a:defRPr/>
            </a:pPr>
            <a:r>
              <a:rPr lang="en-US" sz="2000" kern="0" dirty="0">
                <a:solidFill>
                  <a:srgbClr val="000000">
                    <a:lumMod val="65000"/>
                    <a:lumOff val="35000"/>
                  </a:srgbClr>
                </a:solidFill>
                <a:latin typeface="Arial"/>
              </a:rPr>
              <a:t>Consolidated Financial Statements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Joint Arrangements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Payments by Third Parties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Recipients of External and Other Assistance</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Cash Flow Statement Format</a:t>
            </a:r>
          </a:p>
        </p:txBody>
      </p:sp>
    </p:spTree>
    <p:extLst>
      <p:ext uri="{BB962C8B-B14F-4D97-AF65-F5344CB8AC3E}">
        <p14:creationId xmlns:p14="http://schemas.microsoft.com/office/powerpoint/2010/main" val="97275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2" name="Title 1">
            <a:extLst>
              <a:ext uri="{FF2B5EF4-FFF2-40B4-BE49-F238E27FC236}">
                <a16:creationId xmlns:a16="http://schemas.microsoft.com/office/drawing/2014/main" id="{7EBFFE1F-6E80-4D58-99BD-B45005611BBE}"/>
              </a:ext>
            </a:extLst>
          </p:cNvPr>
          <p:cNvSpPr>
            <a:spLocks noGrp="1"/>
          </p:cNvSpPr>
          <p:nvPr>
            <p:ph type="title"/>
          </p:nvPr>
        </p:nvSpPr>
        <p:spPr>
          <a:xfrm>
            <a:off x="457200" y="898497"/>
            <a:ext cx="8229600" cy="519140"/>
          </a:xfrm>
        </p:spPr>
        <p:txBody>
          <a:bodyPr/>
          <a:lstStyle/>
          <a:p>
            <a:pPr lvl="0" algn="l">
              <a:spcBef>
                <a:spcPts val="0"/>
              </a:spcBef>
            </a:pPr>
            <a:r>
              <a:rPr lang="en-US" sz="2000" b="1" dirty="0">
                <a:solidFill>
                  <a:prstClr val="white">
                    <a:lumMod val="50000"/>
                  </a:prstClr>
                </a:solidFill>
                <a:latin typeface="Arial" panose="020B0604020202020204" pitchFamily="34" charset="0"/>
                <a:ea typeface="+mn-ea"/>
                <a:cs typeface="Arial" panose="020B0604020202020204" pitchFamily="34" charset="0"/>
              </a:rPr>
              <a:t>Consolidated Financial Statements</a:t>
            </a:r>
            <a:br>
              <a:rPr lang="en-US" sz="2000" b="1" dirty="0">
                <a:solidFill>
                  <a:prstClr val="white">
                    <a:lumMod val="50000"/>
                  </a:prstClr>
                </a:solidFill>
                <a:latin typeface="Arial" panose="020B0604020202020204" pitchFamily="34" charset="0"/>
                <a:ea typeface="+mn-ea"/>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3965768-7DAD-495B-B1B6-BEBFE727E25C}"/>
              </a:ext>
            </a:extLst>
          </p:cNvPr>
          <p:cNvSpPr>
            <a:spLocks noGrp="1"/>
          </p:cNvSpPr>
          <p:nvPr>
            <p:ph sz="half" idx="1"/>
          </p:nvPr>
        </p:nvSpPr>
        <p:spPr/>
        <p:txBody>
          <a:bodyPr/>
          <a:lstStyle/>
          <a:p>
            <a:pPr defTabSz="914400" fontAlgn="base">
              <a:spcBef>
                <a:spcPts val="776"/>
              </a:spcBef>
              <a:spcAft>
                <a:spcPct val="0"/>
              </a:spcAft>
            </a:pPr>
            <a:r>
              <a:rPr lang="en-US" sz="2000" b="1" dirty="0">
                <a:solidFill>
                  <a:prstClr val="white">
                    <a:lumMod val="50000"/>
                  </a:prstClr>
                </a:solidFill>
                <a:latin typeface="Arial" panose="020B0604020202020204" pitchFamily="34" charset="0"/>
                <a:cs typeface="Arial" panose="020B0604020202020204" pitchFamily="34" charset="0"/>
              </a:rPr>
              <a:t>Definitions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Controlled entity</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Entity that is under the control of another entity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Controlling entity</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Entity that has one or more controlled entities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Economic entity</a:t>
            </a:r>
          </a:p>
          <a:p>
            <a:pPr marL="694944" lvl="1" indent="-347472"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A controlling entity and its controlled entities</a:t>
            </a:r>
            <a:endParaRPr lang="en-US" sz="1800" kern="0" dirty="0">
              <a:solidFill>
                <a:srgbClr val="000000">
                  <a:lumMod val="65000"/>
                  <a:lumOff val="35000"/>
                </a:srgbClr>
              </a:solidFill>
              <a:latin typeface="Arial"/>
              <a:ea typeface="ＭＳ Ｐゴシック" charset="0"/>
            </a:endParaRPr>
          </a:p>
          <a:p>
            <a:endParaRPr lang="en-GB" dirty="0"/>
          </a:p>
        </p:txBody>
      </p:sp>
      <p:sp>
        <p:nvSpPr>
          <p:cNvPr id="4" name="Content Placeholder 3">
            <a:extLst>
              <a:ext uri="{FF2B5EF4-FFF2-40B4-BE49-F238E27FC236}">
                <a16:creationId xmlns:a16="http://schemas.microsoft.com/office/drawing/2014/main" id="{269C962A-99CC-49A1-8F4A-0C09E815AFBF}"/>
              </a:ext>
            </a:extLst>
          </p:cNvPr>
          <p:cNvSpPr>
            <a:spLocks noGrp="1"/>
          </p:cNvSpPr>
          <p:nvPr>
            <p:ph sz="half" idx="2"/>
          </p:nvPr>
        </p:nvSpPr>
        <p:spPr/>
        <p:txBody>
          <a:bodyPr/>
          <a:lstStyle/>
          <a:p>
            <a:pPr lvl="0" defTabSz="914400" fontAlgn="base">
              <a:spcBef>
                <a:spcPts val="776"/>
              </a:spcBef>
              <a:spcAft>
                <a:spcPct val="0"/>
              </a:spcAft>
            </a:pPr>
            <a:r>
              <a:rPr lang="en-US" sz="2000" b="1" dirty="0">
                <a:solidFill>
                  <a:prstClr val="white">
                    <a:lumMod val="50000"/>
                  </a:prstClr>
                </a:solidFill>
                <a:latin typeface="Arial" panose="020B0604020202020204" pitchFamily="34" charset="0"/>
                <a:cs typeface="Arial" panose="020B0604020202020204" pitchFamily="34" charset="0"/>
              </a:rPr>
              <a:t>Consolidation Procedures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Balances and Transactions Eliminated in Full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Adjustments for:</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Different Accounting Periods</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Different Accounting Policies</a:t>
            </a:r>
          </a:p>
          <a:p>
            <a:endParaRPr lang="en-US" sz="2000" dirty="0">
              <a:solidFill>
                <a:schemeClr val="bg1">
                  <a:lumMod val="50000"/>
                </a:schemeClr>
              </a:solidFill>
            </a:endParaRPr>
          </a:p>
          <a:p>
            <a:endParaRPr lang="en-GB" dirty="0"/>
          </a:p>
        </p:txBody>
      </p:sp>
    </p:spTree>
    <p:extLst>
      <p:ext uri="{BB962C8B-B14F-4D97-AF65-F5344CB8AC3E}">
        <p14:creationId xmlns:p14="http://schemas.microsoft.com/office/powerpoint/2010/main" val="119540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Scenario</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Ministry A controls Agencies B and C</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Ministry A reports receipts of $10,000,000 and payments of $9,000,000</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Agency B reports receipts of $2,000,000 and payments of $2,100,000. Receipts include $1,500,000 (appropriation) from Ministry A and $300,000 (payment for services) from Agency C</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Agency C reports receipts of $1,000,000 and payments of $900,000</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are the group receipts and payment totals?</a:t>
            </a:r>
          </a:p>
          <a:p>
            <a:endParaRPr lang="en-US" sz="1850" dirty="0">
              <a:solidFill>
                <a:schemeClr val="bg1">
                  <a:lumMod val="50000"/>
                </a:schemeClr>
              </a:solidFill>
            </a:endParaRPr>
          </a:p>
          <a:p>
            <a:endParaRPr lang="en-US" sz="2000" dirty="0">
              <a:solidFill>
                <a:schemeClr val="bg1">
                  <a:lumMod val="50000"/>
                </a:schemeClr>
              </a:solidFill>
            </a:endParaRPr>
          </a:p>
        </p:txBody>
      </p:sp>
    </p:spTree>
    <p:extLst>
      <p:ext uri="{BB962C8B-B14F-4D97-AF65-F5344CB8AC3E}">
        <p14:creationId xmlns:p14="http://schemas.microsoft.com/office/powerpoint/2010/main" val="381908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36786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External Assistance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GB" sz="2000" b="1" dirty="0">
                <a:solidFill>
                  <a:srgbClr val="595959"/>
                </a:solidFill>
              </a:rPr>
              <a:t>External Assistance </a:t>
            </a:r>
            <a:r>
              <a:rPr lang="en-GB" sz="2000" dirty="0">
                <a:solidFill>
                  <a:srgbClr val="595959"/>
                </a:solidFill>
              </a:rPr>
              <a:t>means all official resources which the recipient can use or otherwise benefit from in pursuit of its objectives.</a:t>
            </a:r>
          </a:p>
          <a:p>
            <a:pPr marL="342900" lvl="0" indent="-342900" defTabSz="914400" fontAlgn="base">
              <a:spcBef>
                <a:spcPts val="776"/>
              </a:spcBef>
              <a:spcAft>
                <a:spcPct val="0"/>
              </a:spcAft>
              <a:buFontTx/>
              <a:buChar char="•"/>
            </a:pPr>
            <a:endParaRPr lang="en-GB" sz="1000" dirty="0">
              <a:solidFill>
                <a:srgbClr val="595959"/>
              </a:solidFill>
            </a:endParaRPr>
          </a:p>
          <a:p>
            <a:pPr marL="342900" lvl="0" indent="-342900" defTabSz="914400" fontAlgn="base">
              <a:spcBef>
                <a:spcPts val="776"/>
              </a:spcBef>
              <a:spcAft>
                <a:spcPct val="0"/>
              </a:spcAft>
              <a:buFontTx/>
              <a:buChar char="•"/>
            </a:pPr>
            <a:r>
              <a:rPr lang="en-GB" sz="2000" b="1" dirty="0">
                <a:solidFill>
                  <a:srgbClr val="595959"/>
                </a:solidFill>
              </a:rPr>
              <a:t>Official Resources </a:t>
            </a:r>
            <a:r>
              <a:rPr lang="en-GB" sz="2000" dirty="0">
                <a:solidFill>
                  <a:srgbClr val="595959"/>
                </a:solidFill>
              </a:rPr>
              <a:t>means all loans, grants, technical assistance, guarantees or other forms of assistance provided or committed under a binding agreement by multilateral or bilateral external assistance agencies or by a government, or agencies of a government, other than to a recipient of the same nation as the government or government agency providing, or committing to provide, the assistance.</a:t>
            </a:r>
          </a:p>
          <a:p>
            <a:pPr marL="694944" lvl="1" indent="-347472" defTabSz="914400" fontAlgn="base">
              <a:spcBef>
                <a:spcPts val="776"/>
              </a:spcBef>
              <a:spcAft>
                <a:spcPct val="0"/>
              </a:spcAft>
              <a:buFontTx/>
              <a:buChar char="–"/>
            </a:pPr>
            <a:r>
              <a:rPr lang="en-GB" kern="0" dirty="0">
                <a:solidFill>
                  <a:srgbClr val="595959"/>
                </a:solidFill>
                <a:latin typeface="Arial"/>
                <a:ea typeface="ＭＳ Ｐゴシック" charset="0"/>
              </a:rPr>
              <a:t>Bilateral e.g., USAID, Swiss Agency for Development and Cooperation</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Multilateral e.g. World Bank, IMF, United Nations</a:t>
            </a:r>
            <a:endParaRPr lang="en-US"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95649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2496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Assistance</a:t>
            </a:r>
          </a:p>
          <a:p>
            <a:endParaRPr lang="en-US" sz="1850" dirty="0">
              <a:solidFill>
                <a:schemeClr val="bg1">
                  <a:lumMod val="50000"/>
                </a:schemeClr>
              </a:solidFill>
            </a:endParaRPr>
          </a:p>
          <a:p>
            <a:pPr marL="342900" indent="-342900" defTabSz="914400" fontAlgn="base">
              <a:spcBef>
                <a:spcPts val="776"/>
              </a:spcBef>
              <a:spcAft>
                <a:spcPct val="0"/>
              </a:spcAft>
              <a:buFontTx/>
              <a:buChar char="•"/>
            </a:pPr>
            <a:r>
              <a:rPr lang="en-GB" sz="2000" b="1" dirty="0">
                <a:solidFill>
                  <a:srgbClr val="595959"/>
                </a:solidFill>
              </a:rPr>
              <a:t>Other Assistance </a:t>
            </a:r>
            <a:r>
              <a:rPr lang="en-GB" sz="2000" dirty="0">
                <a:solidFill>
                  <a:srgbClr val="595959"/>
                </a:solidFill>
              </a:rPr>
              <a:t>means resources provided by non-governmental organizations (NGOs) and gifts and donations or other forms of assistance voluntarily provided by individuals and private sector organizations which the recipient can use or otherwise benefit from in pursuit of its objectives. Other assistance does not include official resources, taxes, fines and fees, resources provided in an exchange transaction or resources provided by the government or agencies of a government of the same nation as the recipient.</a:t>
            </a:r>
            <a:endParaRPr lang="en-US" sz="2000" dirty="0">
              <a:solidFill>
                <a:srgbClr val="595959"/>
              </a:solidFill>
            </a:endParaRPr>
          </a:p>
        </p:txBody>
      </p:sp>
    </p:spTree>
    <p:extLst>
      <p:ext uri="{BB962C8B-B14F-4D97-AF65-F5344CB8AC3E}">
        <p14:creationId xmlns:p14="http://schemas.microsoft.com/office/powerpoint/2010/main" val="28883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78849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External and Other Assistance – Encouraged Disclosures</a:t>
            </a:r>
          </a:p>
          <a:p>
            <a:endParaRPr lang="en-US" sz="1850" dirty="0">
              <a:solidFill>
                <a:schemeClr val="bg1">
                  <a:lumMod val="50000"/>
                </a:schemeClr>
              </a:solidFill>
            </a:endParaRPr>
          </a:p>
          <a:p>
            <a:pPr marL="342900" indent="-342900" defTabSz="914400" fontAlgn="base">
              <a:spcBef>
                <a:spcPts val="776"/>
              </a:spcBef>
              <a:spcAft>
                <a:spcPct val="0"/>
              </a:spcAft>
              <a:buFontTx/>
              <a:buChar char="•"/>
            </a:pPr>
            <a:r>
              <a:rPr lang="en-GB" sz="2000" dirty="0">
                <a:solidFill>
                  <a:srgbClr val="595959"/>
                </a:solidFill>
              </a:rPr>
              <a:t>Total amount of assistance received in cash</a:t>
            </a:r>
          </a:p>
          <a:p>
            <a:pPr marL="342900" indent="-342900" defTabSz="914400" fontAlgn="base">
              <a:spcBef>
                <a:spcPts val="776"/>
              </a:spcBef>
              <a:spcAft>
                <a:spcPct val="0"/>
              </a:spcAft>
              <a:buFontTx/>
              <a:buChar char="•"/>
            </a:pPr>
            <a:r>
              <a:rPr lang="en-GB" sz="2000" dirty="0">
                <a:solidFill>
                  <a:srgbClr val="595959"/>
                </a:solidFill>
              </a:rPr>
              <a:t>Total assistance paid by third parties to directly settle obligations of the entity or purchase goods and services on its behalf when advised by the third party or otherwise verified by the recipient</a:t>
            </a:r>
          </a:p>
          <a:p>
            <a:pPr marL="342900" indent="-342900" defTabSz="914400" fontAlgn="base">
              <a:spcBef>
                <a:spcPts val="776"/>
              </a:spcBef>
              <a:spcAft>
                <a:spcPct val="0"/>
              </a:spcAft>
              <a:buFontTx/>
              <a:buChar char="•"/>
            </a:pPr>
            <a:r>
              <a:rPr lang="en-GB" sz="2000" dirty="0">
                <a:solidFill>
                  <a:srgbClr val="595959"/>
                </a:solidFill>
              </a:rPr>
              <a:t>The total amount of assistance received as loans and as grants</a:t>
            </a:r>
          </a:p>
          <a:p>
            <a:pPr marL="342900" indent="-342900" defTabSz="914400" fontAlgn="base">
              <a:spcBef>
                <a:spcPts val="776"/>
              </a:spcBef>
              <a:spcAft>
                <a:spcPct val="0"/>
              </a:spcAft>
              <a:buFontTx/>
              <a:buChar char="•"/>
            </a:pPr>
            <a:r>
              <a:rPr lang="en-GB" sz="2000" dirty="0">
                <a:solidFill>
                  <a:srgbClr val="595959"/>
                </a:solidFill>
              </a:rPr>
              <a:t>Significant classes of providers of assistance and the amount provided</a:t>
            </a:r>
          </a:p>
          <a:p>
            <a:pPr marL="342900" indent="-342900" defTabSz="914400" fontAlgn="base">
              <a:spcBef>
                <a:spcPts val="776"/>
              </a:spcBef>
              <a:spcAft>
                <a:spcPct val="0"/>
              </a:spcAft>
              <a:buFontTx/>
              <a:buChar char="•"/>
            </a:pPr>
            <a:r>
              <a:rPr lang="en-GB" sz="2000" dirty="0">
                <a:solidFill>
                  <a:srgbClr val="595959"/>
                </a:solidFill>
              </a:rPr>
              <a:t>By significant class and amount, the purposes for which assistance was received and used</a:t>
            </a:r>
          </a:p>
          <a:p>
            <a:pPr marL="342900" indent="-342900" defTabSz="914400" fontAlgn="base">
              <a:spcBef>
                <a:spcPts val="776"/>
              </a:spcBef>
              <a:spcAft>
                <a:spcPct val="0"/>
              </a:spcAft>
              <a:buFontTx/>
              <a:buChar char="•"/>
            </a:pPr>
            <a:r>
              <a:rPr lang="en-GB" sz="2000" dirty="0">
                <a:solidFill>
                  <a:srgbClr val="595959"/>
                </a:solidFill>
              </a:rPr>
              <a:t>The balance of undrawn assistance loans and grants available at reporting date</a:t>
            </a:r>
          </a:p>
          <a:p>
            <a:pPr marL="342900" indent="-342900" defTabSz="914400" fontAlgn="base">
              <a:spcBef>
                <a:spcPts val="776"/>
              </a:spcBef>
              <a:spcAft>
                <a:spcPct val="0"/>
              </a:spcAft>
              <a:buFontTx/>
              <a:buChar char="•"/>
            </a:pPr>
            <a:endParaRPr lang="en-US" sz="2000" dirty="0">
              <a:solidFill>
                <a:srgbClr val="595959"/>
              </a:solidFill>
            </a:endParaRPr>
          </a:p>
        </p:txBody>
      </p:sp>
    </p:spTree>
    <p:extLst>
      <p:ext uri="{BB962C8B-B14F-4D97-AF65-F5344CB8AC3E}">
        <p14:creationId xmlns:p14="http://schemas.microsoft.com/office/powerpoint/2010/main" val="52756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Cash Basis IPSAS</a:t>
            </a:r>
          </a:p>
          <a:p>
            <a:pPr algn="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0444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Structure of Standard</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Two Parts</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Part 1 – Mandatory</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Part 2 – Encouraged Additional Disclosures</a:t>
            </a:r>
          </a:p>
          <a:p>
            <a:endParaRPr lang="en-US" sz="200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0703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Prescribe the manner in which general purpose financial statements should be presented under the cash basis of accounting</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Information about the </a:t>
            </a:r>
            <a:r>
              <a:rPr lang="en-US" sz="2000" b="1" kern="0" dirty="0">
                <a:solidFill>
                  <a:srgbClr val="FF0000"/>
                </a:solidFill>
                <a:latin typeface="Arial"/>
                <a:ea typeface="ＭＳ Ｐゴシック" charset="0"/>
              </a:rPr>
              <a:t>cash receipts, cash payments and cash balances</a:t>
            </a:r>
            <a:r>
              <a:rPr lang="en-US" sz="2000" kern="0" dirty="0">
                <a:solidFill>
                  <a:srgbClr val="000000">
                    <a:lumMod val="65000"/>
                    <a:lumOff val="35000"/>
                  </a:srgbClr>
                </a:solidFill>
                <a:latin typeface="Arial"/>
                <a:ea typeface="ＭＳ Ｐゴシック" charset="0"/>
              </a:rPr>
              <a:t> of an entity is necessary for accountability purposes and provides input useful for assessments of the ability of the entity to generate adequate cash in the future and the likely sources and uses of cash.</a:t>
            </a:r>
          </a:p>
          <a:p>
            <a:endParaRPr lang="en-US" sz="2000" dirty="0">
              <a:solidFill>
                <a:schemeClr val="bg1">
                  <a:lumMod val="50000"/>
                </a:schemeClr>
              </a:solidFill>
            </a:endParaRPr>
          </a:p>
        </p:txBody>
      </p:sp>
    </p:spTree>
    <p:extLst>
      <p:ext uri="{BB962C8B-B14F-4D97-AF65-F5344CB8AC3E}">
        <p14:creationId xmlns:p14="http://schemas.microsoft.com/office/powerpoint/2010/main" val="6969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9500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on hand, demand deposits and cash equivalents.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basis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 basis of accounting that recognizes transactions and other events only when cash is received or paid.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equivalents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Short-term, highly liquid investments that are readily convertible to known amounts of cash and which are subject to an insignificant risk of changes in value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Usually three months or less to maturity</a:t>
            </a:r>
          </a:p>
          <a:p>
            <a:endParaRPr lang="en-US" sz="1850" dirty="0">
              <a:solidFill>
                <a:schemeClr val="bg1">
                  <a:lumMod val="50000"/>
                </a:schemeClr>
              </a:solidFill>
            </a:endParaRPr>
          </a:p>
        </p:txBody>
      </p:sp>
    </p:spTree>
    <p:extLst>
      <p:ext uri="{BB962C8B-B14F-4D97-AF65-F5344CB8AC3E}">
        <p14:creationId xmlns:p14="http://schemas.microsoft.com/office/powerpoint/2010/main" val="132562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4240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Statements</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 statement of cash receipts and payments which r</a:t>
            </a:r>
            <a:r>
              <a:rPr lang="en-US" kern="0" dirty="0">
                <a:solidFill>
                  <a:srgbClr val="000000">
                    <a:lumMod val="65000"/>
                    <a:lumOff val="35000"/>
                  </a:srgbClr>
                </a:solidFill>
                <a:latin typeface="Arial"/>
                <a:ea typeface="ＭＳ Ｐゴシック" charset="0"/>
              </a:rPr>
              <a:t>ecognizes all cash receipts, cash payments and cash balances controlled by the entity;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Accounting policies and explanatory notes; and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When the entity makes publicly available its approved budget, a comparison of budget and actual amounts either as a separate additional financial statement or as a budget column in the statement of cash receipts and payments</a:t>
            </a:r>
          </a:p>
          <a:p>
            <a:endParaRPr lang="en-US" sz="2000" dirty="0">
              <a:solidFill>
                <a:schemeClr val="bg1">
                  <a:lumMod val="50000"/>
                </a:schemeClr>
              </a:solidFill>
            </a:endParaRPr>
          </a:p>
        </p:txBody>
      </p:sp>
    </p:spTree>
    <p:extLst>
      <p:ext uri="{BB962C8B-B14F-4D97-AF65-F5344CB8AC3E}">
        <p14:creationId xmlns:p14="http://schemas.microsoft.com/office/powerpoint/2010/main" val="27922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51783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Information to be Presented</a:t>
            </a:r>
          </a:p>
          <a:p>
            <a:endParaRPr lang="en-US" sz="14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Total Cash Receipts and Payments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Classification appropriate to entity’s operations</a:t>
            </a:r>
          </a:p>
          <a:p>
            <a:pPr lvl="0" defTabSz="914400" fontAlgn="base">
              <a:spcBef>
                <a:spcPts val="776"/>
              </a:spcBef>
              <a:spcAft>
                <a:spcPct val="0"/>
              </a:spcAft>
            </a:pPr>
            <a:r>
              <a:rPr lang="en-US" sz="1000" kern="0" dirty="0">
                <a:solidFill>
                  <a:srgbClr val="000000">
                    <a:lumMod val="65000"/>
                    <a:lumOff val="35000"/>
                  </a:srgbClr>
                </a:solidFill>
                <a:latin typeface="Arial"/>
                <a:ea typeface="ＭＳ Ｐゴシック" charset="0"/>
              </a:rPr>
              <a:t>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Opening and Closing Cash Balances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Balances not available for the entity’s use, or subject to external restrictions are disclosed in the Notes</a:t>
            </a:r>
          </a:p>
          <a:p>
            <a:pPr lvl="0" defTabSz="914400" fontAlgn="base">
              <a:spcBef>
                <a:spcPts val="776"/>
              </a:spcBef>
              <a:spcAft>
                <a:spcPct val="0"/>
              </a:spcAft>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Amounts – Gross Basis, except: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Transactions administered on behalf of another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Items in which the turnover is quick, the amounts are large, and the maturities are short</a:t>
            </a:r>
          </a:p>
          <a:p>
            <a:endParaRPr lang="en-US" sz="1850" dirty="0">
              <a:solidFill>
                <a:schemeClr val="bg1">
                  <a:lumMod val="50000"/>
                </a:schemeClr>
              </a:solidFill>
            </a:endParaRPr>
          </a:p>
          <a:p>
            <a:endParaRPr lang="en-US" sz="2000" dirty="0">
              <a:solidFill>
                <a:schemeClr val="bg1">
                  <a:lumMod val="50000"/>
                </a:schemeClr>
              </a:solidFill>
            </a:endParaRPr>
          </a:p>
        </p:txBody>
      </p:sp>
    </p:spTree>
    <p:extLst>
      <p:ext uri="{BB962C8B-B14F-4D97-AF65-F5344CB8AC3E}">
        <p14:creationId xmlns:p14="http://schemas.microsoft.com/office/powerpoint/2010/main" val="402878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Payments by Function</a:t>
            </a:r>
          </a:p>
          <a:p>
            <a:endParaRPr lang="en-US" sz="1850" dirty="0">
              <a:solidFill>
                <a:schemeClr val="bg1">
                  <a:lumMod val="50000"/>
                </a:schemeClr>
              </a:solidFill>
            </a:endParaRPr>
          </a:p>
          <a:p>
            <a:endParaRPr lang="en-US" sz="2000" dirty="0">
              <a:solidFill>
                <a:schemeClr val="bg1">
                  <a:lumMod val="50000"/>
                </a:schemeClr>
              </a:solidFill>
            </a:endParaRPr>
          </a:p>
        </p:txBody>
      </p:sp>
      <p:graphicFrame>
        <p:nvGraphicFramePr>
          <p:cNvPr id="8" name="Table 7">
            <a:extLst>
              <a:ext uri="{FF2B5EF4-FFF2-40B4-BE49-F238E27FC236}">
                <a16:creationId xmlns:a16="http://schemas.microsoft.com/office/drawing/2014/main" id="{A98497BE-82FD-4AFD-99E5-DD4A2C4C5320}"/>
              </a:ext>
            </a:extLst>
          </p:cNvPr>
          <p:cNvGraphicFramePr>
            <a:graphicFrameLocks noGrp="1"/>
          </p:cNvGraphicFramePr>
          <p:nvPr>
            <p:extLst>
              <p:ext uri="{D42A27DB-BD31-4B8C-83A1-F6EECF244321}">
                <p14:modId xmlns:p14="http://schemas.microsoft.com/office/powerpoint/2010/main" val="884377049"/>
              </p:ext>
            </p:extLst>
          </p:nvPr>
        </p:nvGraphicFramePr>
        <p:xfrm>
          <a:off x="1192696" y="1494846"/>
          <a:ext cx="6154309" cy="3625793"/>
        </p:xfrm>
        <a:graphic>
          <a:graphicData uri="http://schemas.openxmlformats.org/drawingml/2006/table">
            <a:tbl>
              <a:tblPr firstRow="1" firstCol="1" bandRow="1"/>
              <a:tblGrid>
                <a:gridCol w="2942647">
                  <a:extLst>
                    <a:ext uri="{9D8B030D-6E8A-4147-A177-3AD203B41FA5}">
                      <a16:colId xmlns:a16="http://schemas.microsoft.com/office/drawing/2014/main" val="1196507597"/>
                    </a:ext>
                  </a:extLst>
                </a:gridCol>
                <a:gridCol w="1605831">
                  <a:extLst>
                    <a:ext uri="{9D8B030D-6E8A-4147-A177-3AD203B41FA5}">
                      <a16:colId xmlns:a16="http://schemas.microsoft.com/office/drawing/2014/main" val="2118658385"/>
                    </a:ext>
                  </a:extLst>
                </a:gridCol>
                <a:gridCol w="1605831">
                  <a:extLst>
                    <a:ext uri="{9D8B030D-6E8A-4147-A177-3AD203B41FA5}">
                      <a16:colId xmlns:a16="http://schemas.microsoft.com/office/drawing/2014/main" val="2966321965"/>
                    </a:ext>
                  </a:extLst>
                </a:gridCol>
              </a:tblGrid>
              <a:tr h="906449">
                <a:tc>
                  <a:txBody>
                    <a:bodyPr/>
                    <a:lstStyle/>
                    <a:p>
                      <a:pPr marL="36195" marR="36195">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R="36195" algn="ctr">
                        <a:spcBef>
                          <a:spcPts val="300"/>
                        </a:spcBef>
                        <a:spcAft>
                          <a:spcPts val="300"/>
                        </a:spcAft>
                      </a:pP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a:t>
                      </a:r>
                      <a:b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36195" marR="36195" algn="ctr">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200X-1</a:t>
                      </a:r>
                      <a:b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741810346"/>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Health services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0380250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Education services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40451445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Capital acquisitions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4709410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Borrowing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62475570"/>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Other</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27942151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Total payments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15140654"/>
                  </a:ext>
                </a:extLst>
              </a:tr>
            </a:tbl>
          </a:graphicData>
        </a:graphic>
      </p:graphicFrame>
    </p:spTree>
    <p:extLst>
      <p:ext uri="{BB962C8B-B14F-4D97-AF65-F5344CB8AC3E}">
        <p14:creationId xmlns:p14="http://schemas.microsoft.com/office/powerpoint/2010/main" val="242471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Payments by Nature</a:t>
            </a:r>
          </a:p>
          <a:p>
            <a:endParaRPr lang="en-US" sz="1850" dirty="0">
              <a:solidFill>
                <a:schemeClr val="bg1">
                  <a:lumMod val="50000"/>
                </a:schemeClr>
              </a:solidFill>
            </a:endParaRPr>
          </a:p>
          <a:p>
            <a:endParaRPr lang="en-US" sz="2000" dirty="0">
              <a:solidFill>
                <a:schemeClr val="bg1">
                  <a:lumMod val="50000"/>
                </a:schemeClr>
              </a:solidFill>
            </a:endParaRPr>
          </a:p>
        </p:txBody>
      </p:sp>
      <p:graphicFrame>
        <p:nvGraphicFramePr>
          <p:cNvPr id="5" name="Table 4">
            <a:extLst>
              <a:ext uri="{FF2B5EF4-FFF2-40B4-BE49-F238E27FC236}">
                <a16:creationId xmlns:a16="http://schemas.microsoft.com/office/drawing/2014/main" id="{0967D4AE-EFAA-4228-B9BD-55289EDC795B}"/>
              </a:ext>
            </a:extLst>
          </p:cNvPr>
          <p:cNvGraphicFramePr>
            <a:graphicFrameLocks noGrp="1"/>
          </p:cNvGraphicFramePr>
          <p:nvPr>
            <p:extLst>
              <p:ext uri="{D42A27DB-BD31-4B8C-83A1-F6EECF244321}">
                <p14:modId xmlns:p14="http://schemas.microsoft.com/office/powerpoint/2010/main" val="3888210369"/>
              </p:ext>
            </p:extLst>
          </p:nvPr>
        </p:nvGraphicFramePr>
        <p:xfrm>
          <a:off x="1192696" y="1494846"/>
          <a:ext cx="6154309" cy="3625793"/>
        </p:xfrm>
        <a:graphic>
          <a:graphicData uri="http://schemas.openxmlformats.org/drawingml/2006/table">
            <a:tbl>
              <a:tblPr firstRow="1" firstCol="1" bandRow="1"/>
              <a:tblGrid>
                <a:gridCol w="2942647">
                  <a:extLst>
                    <a:ext uri="{9D8B030D-6E8A-4147-A177-3AD203B41FA5}">
                      <a16:colId xmlns:a16="http://schemas.microsoft.com/office/drawing/2014/main" val="1196507597"/>
                    </a:ext>
                  </a:extLst>
                </a:gridCol>
                <a:gridCol w="1605831">
                  <a:extLst>
                    <a:ext uri="{9D8B030D-6E8A-4147-A177-3AD203B41FA5}">
                      <a16:colId xmlns:a16="http://schemas.microsoft.com/office/drawing/2014/main" val="2118658385"/>
                    </a:ext>
                  </a:extLst>
                </a:gridCol>
                <a:gridCol w="1605831">
                  <a:extLst>
                    <a:ext uri="{9D8B030D-6E8A-4147-A177-3AD203B41FA5}">
                      <a16:colId xmlns:a16="http://schemas.microsoft.com/office/drawing/2014/main" val="2966321965"/>
                    </a:ext>
                  </a:extLst>
                </a:gridCol>
              </a:tblGrid>
              <a:tr h="906449">
                <a:tc>
                  <a:txBody>
                    <a:bodyPr/>
                    <a:lstStyle/>
                    <a:p>
                      <a:pPr marL="36195" marR="36195">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R="36195" algn="ctr">
                        <a:spcBef>
                          <a:spcPts val="300"/>
                        </a:spcBef>
                        <a:spcAft>
                          <a:spcPts val="300"/>
                        </a:spcAft>
                      </a:pP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a:t>
                      </a:r>
                      <a:b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36195" marR="36195" algn="ctr">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200X-1</a:t>
                      </a:r>
                      <a:b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74181034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Wages and salaries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03802507"/>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Transportation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40451445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Capital acquisitions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4709410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Borrowing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62475570"/>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Other</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27942151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Total payments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15140654"/>
                  </a:ext>
                </a:extLst>
              </a:tr>
            </a:tbl>
          </a:graphicData>
        </a:graphic>
      </p:graphicFrame>
    </p:spTree>
    <p:extLst>
      <p:ext uri="{BB962C8B-B14F-4D97-AF65-F5344CB8AC3E}">
        <p14:creationId xmlns:p14="http://schemas.microsoft.com/office/powerpoint/2010/main" val="33594530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44D3C9-2493-4A9E-A4C6-0AF86AE2F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97BF7-01EB-497D-8E03-7D439CEAD4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01C16BB-3636-4736-8B4E-FEA87D34FB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884</TotalTime>
  <Words>2151</Words>
  <Application>Microsoft Office PowerPoint</Application>
  <PresentationFormat>On-screen Show (4:3)</PresentationFormat>
  <Paragraphs>248</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 Antiqua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Consolidated Financial Statements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32</cp:revision>
  <dcterms:created xsi:type="dcterms:W3CDTF">2014-09-10T19:10:10Z</dcterms:created>
  <dcterms:modified xsi:type="dcterms:W3CDTF">2020-10-21T20:11:00Z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